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5" r:id="rId2"/>
    <p:sldId id="307" r:id="rId3"/>
    <p:sldId id="308" r:id="rId4"/>
    <p:sldId id="309" r:id="rId5"/>
    <p:sldId id="274" r:id="rId6"/>
    <p:sldId id="275" r:id="rId7"/>
    <p:sldId id="277" r:id="rId8"/>
    <p:sldId id="291" r:id="rId9"/>
    <p:sldId id="283" r:id="rId10"/>
    <p:sldId id="285" r:id="rId11"/>
    <p:sldId id="286" r:id="rId12"/>
    <p:sldId id="287" r:id="rId13"/>
    <p:sldId id="288" r:id="rId14"/>
    <p:sldId id="281" r:id="rId15"/>
    <p:sldId id="284" r:id="rId16"/>
    <p:sldId id="282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5" r:id="rId29"/>
    <p:sldId id="303" r:id="rId30"/>
    <p:sldId id="306" r:id="rId31"/>
    <p:sldId id="304" r:id="rId32"/>
    <p:sldId id="310" r:id="rId33"/>
    <p:sldId id="311" r:id="rId34"/>
    <p:sldId id="280" r:id="rId35"/>
    <p:sldId id="279" r:id="rId36"/>
    <p:sldId id="278" r:id="rId37"/>
    <p:sldId id="266" r:id="rId38"/>
    <p:sldId id="269" r:id="rId39"/>
    <p:sldId id="268" r:id="rId40"/>
    <p:sldId id="267" r:id="rId41"/>
    <p:sldId id="256" r:id="rId42"/>
    <p:sldId id="258" r:id="rId43"/>
    <p:sldId id="263" r:id="rId44"/>
    <p:sldId id="262" r:id="rId45"/>
    <p:sldId id="261" r:id="rId46"/>
    <p:sldId id="259" r:id="rId47"/>
    <p:sldId id="289" r:id="rId48"/>
    <p:sldId id="271" r:id="rId49"/>
    <p:sldId id="290" r:id="rId50"/>
    <p:sldId id="272" r:id="rId51"/>
    <p:sldId id="312" r:id="rId52"/>
    <p:sldId id="273" r:id="rId53"/>
    <p:sldId id="276" r:id="rId54"/>
    <p:sldId id="270" r:id="rId55"/>
    <p:sldId id="264" r:id="rId56"/>
    <p:sldId id="260" r:id="rId57"/>
    <p:sldId id="257" r:id="rId5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y" initials="r" lastIdx="0" clrIdx="0">
    <p:extLst>
      <p:ext uri="{19B8F6BF-5375-455C-9EA6-DF929625EA0E}">
        <p15:presenceInfo xmlns:p15="http://schemas.microsoft.com/office/powerpoint/2012/main" userId="rub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CC00"/>
    <a:srgbClr val="008000"/>
    <a:srgbClr val="0000CC"/>
    <a:srgbClr val="D40646"/>
    <a:srgbClr val="0000FF"/>
    <a:srgbClr val="FF6600"/>
    <a:srgbClr val="68EE32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濃色スタイル 1 - アクセント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222" y="6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F6A80-FC72-4D3C-BF4B-46931C8E53AD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B2F53-A797-43A3-A3DC-9E57340DF5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18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B2F53-A797-43A3-A3DC-9E57340DF5B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3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B2F53-A797-43A3-A3DC-9E57340DF5BE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43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clude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B2F53-A797-43A3-A3DC-9E57340DF5B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41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clude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B2F53-A797-43A3-A3DC-9E57340DF5B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77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12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04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80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32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74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09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02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95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41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05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67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1DE40-04F8-4FE7-A267-8491392AEA3E}" type="datetimeFigureOut">
              <a:rPr kumimoji="1" lang="ja-JP" altLang="en-US" smtClean="0"/>
              <a:t>2019/1/18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8F21E-9C9D-4FB0-A913-2913CB0A95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33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5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09151"/>
              </p:ext>
            </p:extLst>
          </p:nvPr>
        </p:nvGraphicFramePr>
        <p:xfrm>
          <a:off x="0" y="27296"/>
          <a:ext cx="12192000" cy="4872250"/>
        </p:xfrm>
        <a:graphic>
          <a:graphicData uri="http://schemas.openxmlformats.org/drawingml/2006/table">
            <a:tbl>
              <a:tblPr firstRow="1" bandCol="1">
                <a:tableStyleId>{93296810-A885-4BE3-A3E7-6D5BEEA58F35}</a:tableStyleId>
              </a:tblPr>
              <a:tblGrid>
                <a:gridCol w="2931886"/>
                <a:gridCol w="3178628"/>
                <a:gridCol w="3090636"/>
                <a:gridCol w="2990850"/>
              </a:tblGrid>
              <a:tr h="17585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Bus</a:t>
                      </a:r>
                      <a:r>
                        <a:rPr kumimoji="1" lang="en-US" altLang="ja-JP" sz="5400" baseline="0" dirty="0" smtClean="0"/>
                        <a:t> company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Price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Covered area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validity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  <a:tr h="31137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00B050"/>
                          </a:solidFill>
                        </a:rPr>
                        <a:t>Kyoto city bus</a:t>
                      </a:r>
                    </a:p>
                    <a:p>
                      <a:pPr algn="ctr"/>
                      <a:r>
                        <a:rPr kumimoji="1" lang="en-US" altLang="ja-JP" sz="5400" dirty="0" smtClean="0">
                          <a:solidFill>
                            <a:schemeClr val="accent2"/>
                          </a:solidFill>
                        </a:rPr>
                        <a:t>Kyoto bus</a:t>
                      </a:r>
                      <a:endParaRPr kumimoji="1" lang="ja-JP" altLang="en-US" sz="54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FF0000"/>
                          </a:solidFill>
                        </a:rPr>
                        <a:t>\600 adult</a:t>
                      </a:r>
                    </a:p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00B0F0"/>
                          </a:solidFill>
                        </a:rPr>
                        <a:t>\300 child</a:t>
                      </a:r>
                    </a:p>
                    <a:p>
                      <a:pPr algn="ctr"/>
                      <a:r>
                        <a:rPr lang="en-US" altLang="ja-JP" sz="5400" dirty="0" smtClean="0">
                          <a:solidFill>
                            <a:srgbClr val="00B0F0"/>
                          </a:solidFill>
                        </a:rPr>
                        <a:t>(age 6-12) </a:t>
                      </a:r>
                      <a:endParaRPr kumimoji="1" lang="en-US" altLang="ja-JP" sz="5400" dirty="0" smtClean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Within</a:t>
                      </a:r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flat fare zone</a:t>
                      </a:r>
                      <a:r>
                        <a:rPr kumimoji="1" lang="en-US" altLang="ja-JP" sz="5400" baseline="0" dirty="0" smtClean="0"/>
                        <a:t>*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u="sng" dirty="0" smtClean="0"/>
                        <a:t>3</a:t>
                      </a:r>
                      <a:r>
                        <a:rPr kumimoji="1" lang="en-US" altLang="ja-JP" sz="5400" u="sng" baseline="0" dirty="0" smtClean="0"/>
                        <a:t> times </a:t>
                      </a:r>
                      <a:r>
                        <a:rPr kumimoji="1" lang="en-US" altLang="ja-JP" sz="5400" baseline="0" dirty="0" smtClean="0"/>
                        <a:t>and more</a:t>
                      </a:r>
                    </a:p>
                    <a:p>
                      <a:pPr algn="ctr"/>
                      <a:r>
                        <a:rPr kumimoji="1" lang="ja-JP" altLang="en-US" sz="5400" dirty="0" smtClean="0"/>
                        <a:t>🚌 🚌 🚌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0" y="5644892"/>
            <a:ext cx="12528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800" dirty="0" smtClean="0"/>
              <a:t>*</a:t>
            </a:r>
            <a:r>
              <a:rPr kumimoji="1" lang="en-US" altLang="ja-JP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fare zone</a:t>
            </a:r>
            <a:r>
              <a:rPr kumimoji="1" lang="en-US" altLang="ja-JP" sz="3800" dirty="0" smtClean="0"/>
              <a:t>: Most famous spots are within flat fare (=\230)   </a:t>
            </a:r>
          </a:p>
          <a:p>
            <a:r>
              <a:rPr lang="en-US" altLang="ja-JP" sz="3800" dirty="0"/>
              <a:t> </a:t>
            </a:r>
            <a:r>
              <a:rPr kumimoji="1" lang="en-US" altLang="ja-JP" sz="3800" dirty="0" smtClean="0"/>
              <a:t>zone,</a:t>
            </a:r>
            <a:r>
              <a:rPr lang="en-US" altLang="ja-JP" sz="3800" dirty="0" smtClean="0"/>
              <a:t> except for </a:t>
            </a:r>
            <a:r>
              <a:rPr lang="en-US" altLang="ja-JP" sz="3800" dirty="0" err="1" smtClean="0"/>
              <a:t>Kurama</a:t>
            </a:r>
            <a:r>
              <a:rPr lang="en-US" altLang="ja-JP" sz="3800" dirty="0" smtClean="0"/>
              <a:t>, </a:t>
            </a:r>
            <a:r>
              <a:rPr lang="en-US" altLang="ja-JP" sz="3800" dirty="0" err="1" smtClean="0"/>
              <a:t>Kifune</a:t>
            </a:r>
            <a:r>
              <a:rPr lang="en-US" altLang="ja-JP" sz="3800" dirty="0" smtClean="0"/>
              <a:t>, Takako and </a:t>
            </a:r>
            <a:r>
              <a:rPr lang="en-US" altLang="ja-JP" sz="3800" dirty="0" err="1" smtClean="0"/>
              <a:t>Ohara</a:t>
            </a:r>
            <a:r>
              <a:rPr lang="en-US" altLang="ja-JP" sz="3800" dirty="0"/>
              <a:t>.</a:t>
            </a:r>
            <a:endParaRPr kumimoji="1" lang="en-US" altLang="ja-JP" sz="3800" dirty="0" smtClean="0"/>
          </a:p>
          <a:p>
            <a:r>
              <a:rPr kumimoji="1" lang="en-US" altLang="ja-JP" sz="3600" dirty="0" smtClean="0"/>
              <a:t>  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710" y="4933665"/>
            <a:ext cx="120145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Bus fare </a:t>
            </a:r>
            <a:r>
              <a:rPr lang="en-US" altLang="ja-JP" sz="3800" dirty="0">
                <a:solidFill>
                  <a:prstClr val="black"/>
                </a:solidFill>
              </a:rPr>
              <a:t>: </a:t>
            </a:r>
            <a:r>
              <a:rPr lang="en-US" altLang="ja-JP" sz="3800" u="sng" dirty="0">
                <a:solidFill>
                  <a:prstClr val="black"/>
                </a:solidFill>
              </a:rPr>
              <a:t>\230 </a:t>
            </a:r>
            <a:r>
              <a:rPr lang="en-US" altLang="ja-JP" sz="3800" dirty="0">
                <a:solidFill>
                  <a:prstClr val="black"/>
                </a:solidFill>
              </a:rPr>
              <a:t>for an adult, </a:t>
            </a:r>
            <a:r>
              <a:rPr lang="en-US" altLang="ja-JP" sz="3800" u="sng" dirty="0">
                <a:solidFill>
                  <a:prstClr val="black"/>
                </a:solidFill>
              </a:rPr>
              <a:t>\120 </a:t>
            </a:r>
            <a:r>
              <a:rPr lang="en-US" altLang="ja-JP" sz="3800" dirty="0">
                <a:solidFill>
                  <a:prstClr val="black"/>
                </a:solidFill>
              </a:rPr>
              <a:t>for a child </a:t>
            </a:r>
            <a:r>
              <a:rPr lang="en-US" altLang="ja-JP" sz="3800" u="sng" dirty="0">
                <a:solidFill>
                  <a:prstClr val="black"/>
                </a:solidFill>
              </a:rPr>
              <a:t>per ride</a:t>
            </a:r>
            <a:r>
              <a:rPr lang="en-US" altLang="ja-JP" sz="38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8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0" y="3883837"/>
            <a:ext cx="12192000" cy="297962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6511" y="886463"/>
            <a:ext cx="12192000" cy="29973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85977" y="3135623"/>
            <a:ext cx="5491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INSERT</a:t>
            </a:r>
            <a:r>
              <a:rPr lang="ja-JP" altLang="en-US" sz="4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when get off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583934" y="216906"/>
            <a:ext cx="3038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4152446" y="2510298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61907" y="3197249"/>
            <a:ext cx="2678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4146271" y="5510268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00970" y="977564"/>
            <a:ext cx="1578470" cy="289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01263" y="3966620"/>
            <a:ext cx="1578470" cy="289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-729464" y="-151983"/>
            <a:ext cx="1208580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</a:t>
            </a:r>
            <a:r>
              <a:rPr lang="en-US" altLang="ja-JP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use </a:t>
            </a:r>
            <a:r>
              <a:rPr lang="en-US" altLang="ja-JP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Bus One day pass</a:t>
            </a:r>
            <a:endParaRPr lang="ja-JP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ja-JP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2410" y="4074354"/>
            <a:ext cx="2366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ride or later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859877" y="1231393"/>
            <a:ext cx="3085254" cy="5267459"/>
          </a:xfrm>
          <a:prstGeom prst="rect">
            <a:avLst/>
          </a:prstGeom>
          <a:solidFill>
            <a:srgbClr val="A0F040"/>
          </a:solidFill>
          <a:ln w="5715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2410" y="1102530"/>
            <a:ext cx="21776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first </a:t>
            </a:r>
          </a:p>
          <a:p>
            <a:r>
              <a:rPr kumimoji="1"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ride</a:t>
            </a:r>
            <a:endParaRPr kumimoji="1" lang="ja-JP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752625" y="5780435"/>
            <a:ext cx="3331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Kyoto City</a:t>
            </a:r>
            <a:r>
              <a:rPr kumimoji="1" lang="ja-JP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bus</a:t>
            </a:r>
            <a:endParaRPr kumimoji="1" lang="ja-JP" altLang="en-U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944" y="4079234"/>
            <a:ext cx="1797684" cy="173279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231398" y="3016723"/>
            <a:ext cx="239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944" y="1480682"/>
            <a:ext cx="1797684" cy="167184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886463"/>
            <a:ext cx="12192000" cy="597153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20" y="1075039"/>
            <a:ext cx="1421178" cy="211037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102530"/>
            <a:ext cx="2129610" cy="224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円/楕円 8"/>
          <p:cNvSpPr/>
          <p:nvPr/>
        </p:nvSpPr>
        <p:spPr>
          <a:xfrm>
            <a:off x="6764558" y="2340188"/>
            <a:ext cx="1170450" cy="83519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45" y="4078055"/>
            <a:ext cx="1405514" cy="208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円/楕円 22"/>
          <p:cNvSpPr/>
          <p:nvPr/>
        </p:nvSpPr>
        <p:spPr>
          <a:xfrm>
            <a:off x="2255316" y="5455003"/>
            <a:ext cx="1608571" cy="696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79441" y="6105218"/>
            <a:ext cx="6396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Just SHOW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when get off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3981923"/>
            <a:ext cx="2129610" cy="224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テキスト ボックス 24"/>
          <p:cNvSpPr txBox="1"/>
          <p:nvPr/>
        </p:nvSpPr>
        <p:spPr>
          <a:xfrm>
            <a:off x="6566490" y="4487376"/>
            <a:ext cx="2033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need</a:t>
            </a:r>
            <a:b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insert </a:t>
            </a:r>
            <a:endParaRPr kumimoji="1" lang="ja-JP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02" y="210171"/>
            <a:ext cx="763869" cy="5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53796" y="886463"/>
            <a:ext cx="12138204" cy="29973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3796" y="3883837"/>
            <a:ext cx="12138204" cy="29796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92" y="999620"/>
            <a:ext cx="1231855" cy="11873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15" y="999620"/>
            <a:ext cx="1231855" cy="11456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12246" y="2034361"/>
            <a:ext cx="20119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88726" y="2046756"/>
            <a:ext cx="1637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City</a:t>
            </a:r>
            <a:r>
              <a:rPr kumimoji="1" lang="ja-JP" altLang="en-US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kumimoji="1" lang="en-US" altLang="ja-JP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</a:t>
            </a:r>
            <a:endParaRPr kumimoji="1" lang="ja-JP" alt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49479" y="178462"/>
            <a:ext cx="3038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329585" y="3192580"/>
            <a:ext cx="2678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-283232" y="-89137"/>
            <a:ext cx="119636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</a:t>
            </a:r>
            <a:r>
              <a:rPr lang="en-US" altLang="ja-JP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use </a:t>
            </a:r>
            <a:r>
              <a:rPr lang="en-US" altLang="ja-JP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Subway &amp; Bus </a:t>
            </a:r>
            <a:r>
              <a:rPr lang="en-US" altLang="ja-JP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day pass</a:t>
            </a:r>
            <a:endParaRPr lang="ja-JP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ja-JP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291338" y="1102681"/>
            <a:ext cx="3753339" cy="26327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921" y="1588873"/>
            <a:ext cx="1290126" cy="122221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201939" y="1036906"/>
            <a:ext cx="298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</a:t>
            </a:r>
            <a:r>
              <a:rPr kumimoji="1"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下矢印 21"/>
          <p:cNvSpPr/>
          <p:nvPr/>
        </p:nvSpPr>
        <p:spPr>
          <a:xfrm rot="10800000">
            <a:off x="3853270" y="2472578"/>
            <a:ext cx="711552" cy="769829"/>
          </a:xfrm>
          <a:prstGeom prst="downArrow">
            <a:avLst>
              <a:gd name="adj1" fmla="val 43300"/>
              <a:gd name="adj2" fmla="val 44977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87842" y="2434036"/>
            <a:ext cx="3896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00B050"/>
                </a:solidFill>
              </a:rPr>
              <a:t>Insert</a:t>
            </a:r>
            <a:r>
              <a:rPr kumimoji="1" lang="en-US" altLang="ja-JP" sz="2800" b="1" dirty="0" smtClean="0">
                <a:solidFill>
                  <a:srgbClr val="00B050"/>
                </a:solidFill>
              </a:rPr>
              <a:t> when get on buses </a:t>
            </a:r>
          </a:p>
          <a:p>
            <a:r>
              <a:rPr kumimoji="1" lang="en-US" altLang="ja-JP" sz="2800" b="1" dirty="0" smtClean="0">
                <a:solidFill>
                  <a:srgbClr val="00B050"/>
                </a:solidFill>
              </a:rPr>
              <a:t>running beyond flat fare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275431" y="2722753"/>
            <a:ext cx="38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rgbClr val="002060"/>
                </a:solidFill>
              </a:rPr>
              <a:t>Write down the date</a:t>
            </a:r>
            <a:r>
              <a:rPr lang="en-US" altLang="ja-JP" sz="32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a</a:t>
            </a:r>
            <a:r>
              <a:rPr kumimoji="1" lang="en-US" altLang="ja-JP" sz="2400" dirty="0" smtClean="0">
                <a:solidFill>
                  <a:srgbClr val="002060"/>
                </a:solidFill>
              </a:rPr>
              <a:t>nd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sz="3200" b="1" dirty="0" smtClean="0">
                <a:solidFill>
                  <a:srgbClr val="002060"/>
                </a:solidFill>
              </a:rPr>
              <a:t>show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 when get off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090" y="5427915"/>
            <a:ext cx="821020" cy="79138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lum bright="6000"/>
          </a:blip>
          <a:stretch>
            <a:fillRect/>
          </a:stretch>
        </p:blipFill>
        <p:spPr>
          <a:xfrm>
            <a:off x="6675166" y="4058317"/>
            <a:ext cx="1103937" cy="103592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66" y="5174101"/>
            <a:ext cx="1103937" cy="1045823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8113652" y="4072030"/>
            <a:ext cx="3931026" cy="26133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136093" y="4094935"/>
            <a:ext cx="3981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002060"/>
                </a:solidFill>
              </a:rPr>
              <a:t>From valid </a:t>
            </a:r>
            <a:r>
              <a:rPr lang="en-US" altLang="ja-JP" sz="3200" b="1" dirty="0" smtClean="0">
                <a:solidFill>
                  <a:srgbClr val="002060"/>
                </a:solidFill>
              </a:rPr>
              <a:t>to invalid area</a:t>
            </a:r>
            <a:r>
              <a:rPr lang="en-US" altLang="ja-JP" sz="3200" dirty="0" smtClean="0">
                <a:solidFill>
                  <a:srgbClr val="002060"/>
                </a:solidFill>
              </a:rPr>
              <a:t>, </a:t>
            </a:r>
            <a:r>
              <a:rPr lang="en-US" altLang="ja-JP" sz="3200" b="1" dirty="0" err="1" smtClean="0">
                <a:solidFill>
                  <a:srgbClr val="002060"/>
                </a:solidFill>
              </a:rPr>
              <a:t>Kurama</a:t>
            </a:r>
            <a:r>
              <a:rPr lang="en-US" altLang="ja-JP" sz="3200" b="1" dirty="0" smtClean="0">
                <a:solidFill>
                  <a:srgbClr val="002060"/>
                </a:solidFill>
              </a:rPr>
              <a:t> / </a:t>
            </a:r>
            <a:r>
              <a:rPr lang="en-US" altLang="ja-JP" sz="3200" b="1" dirty="0" err="1" smtClean="0">
                <a:solidFill>
                  <a:srgbClr val="002060"/>
                </a:solidFill>
              </a:rPr>
              <a:t>Kibune</a:t>
            </a:r>
            <a:endParaRPr kumimoji="1" lang="en-US" altLang="ja-JP" sz="3200" b="1" dirty="0" smtClean="0">
              <a:solidFill>
                <a:srgbClr val="00206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146053" y="4807695"/>
            <a:ext cx="154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600" dirty="0">
                <a:solidFill>
                  <a:srgbClr val="002060"/>
                </a:solidFill>
              </a:rPr>
              <a:t>🚌</a:t>
            </a:r>
            <a:endParaRPr kumimoji="1" lang="ja-JP" altLang="en-US" sz="9600" dirty="0">
              <a:solidFill>
                <a:srgbClr val="002060"/>
              </a:solidFill>
            </a:endParaRPr>
          </a:p>
        </p:txBody>
      </p:sp>
      <p:sp>
        <p:nvSpPr>
          <p:cNvPr id="34" name="下矢印 33"/>
          <p:cNvSpPr/>
          <p:nvPr/>
        </p:nvSpPr>
        <p:spPr>
          <a:xfrm>
            <a:off x="8371380" y="6096011"/>
            <a:ext cx="470281" cy="459472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下矢印 34"/>
          <p:cNvSpPr/>
          <p:nvPr/>
        </p:nvSpPr>
        <p:spPr>
          <a:xfrm rot="10800000">
            <a:off x="9028247" y="6066327"/>
            <a:ext cx="438995" cy="459472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435253" y="5070080"/>
            <a:ext cx="253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FF0000"/>
                </a:solidFill>
              </a:rPr>
              <a:t>Insert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when </a:t>
            </a:r>
          </a:p>
          <a:p>
            <a:pPr algn="ctr"/>
            <a:r>
              <a:rPr kumimoji="1" lang="en-US" altLang="ja-JP" sz="3200" dirty="0" smtClean="0">
                <a:solidFill>
                  <a:srgbClr val="FF0000"/>
                </a:solidFill>
              </a:rPr>
              <a:t>get on &amp; off,</a:t>
            </a:r>
          </a:p>
          <a:p>
            <a:pPr algn="ctr"/>
            <a:r>
              <a:rPr lang="en-US" altLang="ja-JP" sz="3200" dirty="0" smtClean="0">
                <a:solidFill>
                  <a:srgbClr val="FF0000"/>
                </a:solidFill>
              </a:rPr>
              <a:t> pay extra fare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16718" y="935322"/>
            <a:ext cx="1578470" cy="2914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2176092" y="886463"/>
            <a:ext cx="0" cy="597700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670" y="870426"/>
            <a:ext cx="0" cy="597700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4837" y="793039"/>
            <a:ext cx="1894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First </a:t>
            </a:r>
          </a:p>
          <a:p>
            <a:r>
              <a:rPr lang="en-US" altLang="ja-JP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kumimoji="1"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</a:t>
            </a:r>
            <a:endParaRPr kumimoji="1" lang="ja-JP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6718" y="3917831"/>
            <a:ext cx="1578469" cy="29145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/>
          <p:nvPr/>
        </p:nvCxnSpPr>
        <p:spPr>
          <a:xfrm flipH="1">
            <a:off x="1" y="6858000"/>
            <a:ext cx="12191999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1" y="3883837"/>
            <a:ext cx="12191999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0" y="892131"/>
            <a:ext cx="12191999" cy="2776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16" y="1533745"/>
            <a:ext cx="1919110" cy="129171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96" y="2137130"/>
            <a:ext cx="1530326" cy="139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円/楕円 11"/>
          <p:cNvSpPr/>
          <p:nvPr/>
        </p:nvSpPr>
        <p:spPr>
          <a:xfrm>
            <a:off x="1517178" y="2646591"/>
            <a:ext cx="828164" cy="688103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81" y="4061260"/>
            <a:ext cx="1460697" cy="2158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円/楕円 36"/>
          <p:cNvSpPr/>
          <p:nvPr/>
        </p:nvSpPr>
        <p:spPr>
          <a:xfrm>
            <a:off x="5041349" y="5396593"/>
            <a:ext cx="1327760" cy="820974"/>
          </a:xfrm>
          <a:prstGeom prst="ellipse">
            <a:avLst/>
          </a:prstGeom>
          <a:noFill/>
          <a:ln w="57150">
            <a:solidFill>
              <a:srgbClr val="A0F0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下矢印 2"/>
          <p:cNvSpPr/>
          <p:nvPr/>
        </p:nvSpPr>
        <p:spPr>
          <a:xfrm>
            <a:off x="2693179" y="2479570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08642" y="3106844"/>
            <a:ext cx="529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Insert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when get off</a:t>
            </a: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93" y="5214881"/>
            <a:ext cx="1530326" cy="139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1855954" y="6084801"/>
            <a:ext cx="660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Just show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when get off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2724038" y="5471959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528738" y="5592525"/>
            <a:ext cx="1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No need</a:t>
            </a:r>
            <a:br>
              <a:rPr lang="en-US" altLang="ja-JP" sz="2400" b="1" dirty="0" smtClean="0">
                <a:solidFill>
                  <a:srgbClr val="FFFF00"/>
                </a:solidFill>
              </a:rPr>
            </a:br>
            <a:r>
              <a:rPr lang="en-US" altLang="ja-JP" sz="2400" b="1" dirty="0" smtClean="0">
                <a:solidFill>
                  <a:srgbClr val="FFFF00"/>
                </a:solidFill>
              </a:rPr>
              <a:t>to insert 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12264" y="3771329"/>
            <a:ext cx="2192142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Ride or Later</a:t>
            </a: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645" y="217976"/>
            <a:ext cx="763869" cy="5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53796" y="886463"/>
            <a:ext cx="12138204" cy="2997374"/>
          </a:xfrm>
          <a:prstGeom prst="rect">
            <a:avLst/>
          </a:prstGeom>
          <a:solidFill>
            <a:srgbClr val="A0F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3796" y="3883837"/>
            <a:ext cx="12138204" cy="297962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356" y="1089431"/>
            <a:ext cx="1231855" cy="11873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555" y="1098461"/>
            <a:ext cx="1231855" cy="11456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210382" y="4745687"/>
            <a:ext cx="20119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88344" y="4057376"/>
            <a:ext cx="290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Kyoto City</a:t>
            </a:r>
            <a:r>
              <a:rPr kumimoji="1" lang="ja-JP" altLang="en-US" sz="3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kumimoji="1" lang="en-US" altLang="ja-JP" sz="3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21487" y="3104716"/>
            <a:ext cx="529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Insert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when get off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29274" y="6048026"/>
            <a:ext cx="622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0000"/>
                </a:solidFill>
              </a:rPr>
              <a:t>Just show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when get off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19668" y="208576"/>
            <a:ext cx="3038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3179869" y="2494378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797531" y="3180239"/>
            <a:ext cx="2678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3179869" y="5468541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-337639" y="-153326"/>
            <a:ext cx="1136887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to </a:t>
            </a:r>
            <a:r>
              <a:rPr lang="en-US" altLang="ja-JP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altLang="ja-JP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 </a:t>
            </a:r>
            <a:r>
              <a:rPr lang="en-US" altLang="ja-JP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Kansai Thru Pass</a:t>
            </a:r>
            <a:endParaRPr lang="ja-JP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ja-JP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021453" y="1089431"/>
            <a:ext cx="3024999" cy="26183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/>
          <p:cNvSpPr/>
          <p:nvPr/>
        </p:nvSpPr>
        <p:spPr>
          <a:xfrm rot="10800000">
            <a:off x="4422568" y="2458888"/>
            <a:ext cx="648129" cy="714534"/>
          </a:xfrm>
          <a:prstGeom prst="downArrow">
            <a:avLst>
              <a:gd name="adj1" fmla="val 47449"/>
              <a:gd name="adj2" fmla="val 44977"/>
            </a:avLst>
          </a:prstGeom>
          <a:solidFill>
            <a:schemeClr val="bg1"/>
          </a:solidFill>
          <a:ln w="38100">
            <a:solidFill>
              <a:srgbClr val="0070C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60008" y="2400417"/>
            <a:ext cx="3896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0070C0"/>
                </a:solidFill>
              </a:rPr>
              <a:t>Insert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 when buses </a:t>
            </a:r>
          </a:p>
          <a:p>
            <a:r>
              <a:rPr kumimoji="1" lang="en-US" altLang="ja-JP" sz="2800" dirty="0" smtClean="0">
                <a:solidFill>
                  <a:srgbClr val="0070C0"/>
                </a:solidFill>
              </a:rPr>
              <a:t>beyond flat fare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43" y="4130345"/>
            <a:ext cx="1231855" cy="118739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06" y="4800838"/>
            <a:ext cx="1231855" cy="114562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837" y="5493212"/>
            <a:ext cx="1231855" cy="1167007"/>
          </a:xfrm>
          <a:prstGeom prst="rect">
            <a:avLst/>
          </a:prstGeom>
        </p:spPr>
      </p:pic>
      <p:sp>
        <p:nvSpPr>
          <p:cNvPr id="45" name="正方形/長方形 44"/>
          <p:cNvSpPr/>
          <p:nvPr/>
        </p:nvSpPr>
        <p:spPr>
          <a:xfrm>
            <a:off x="440269" y="935322"/>
            <a:ext cx="1851323" cy="2914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2176092" y="886463"/>
            <a:ext cx="0" cy="597700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670" y="870426"/>
            <a:ext cx="0" cy="597700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8005" y="1061592"/>
            <a:ext cx="1894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First </a:t>
            </a:r>
          </a:p>
          <a:p>
            <a:r>
              <a:rPr lang="en-US" altLang="ja-JP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endParaRPr kumimoji="1" lang="ja-JP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26392" y="3930761"/>
            <a:ext cx="1851322" cy="29145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4359733"/>
            <a:ext cx="234652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date printed</a:t>
            </a:r>
          </a:p>
        </p:txBody>
      </p:sp>
      <p:cxnSp>
        <p:nvCxnSpPr>
          <p:cNvPr id="43" name="直線コネクタ 42"/>
          <p:cNvCxnSpPr/>
          <p:nvPr/>
        </p:nvCxnSpPr>
        <p:spPr>
          <a:xfrm flipH="1">
            <a:off x="1" y="6858000"/>
            <a:ext cx="12191999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1" y="3883837"/>
            <a:ext cx="12191999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 flipV="1">
            <a:off x="27910" y="894629"/>
            <a:ext cx="12191999" cy="2776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9648171" y="5464596"/>
            <a:ext cx="237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lang="ja-JP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058080" y="1570967"/>
            <a:ext cx="24205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rgbClr val="002060"/>
                </a:solidFill>
              </a:rPr>
              <a:t>Write down the date</a:t>
            </a:r>
            <a:r>
              <a:rPr lang="en-US" altLang="ja-JP" sz="32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a</a:t>
            </a:r>
            <a:r>
              <a:rPr kumimoji="1" lang="en-US" altLang="ja-JP" sz="2400" dirty="0" smtClean="0">
                <a:solidFill>
                  <a:srgbClr val="002060"/>
                </a:solidFill>
              </a:rPr>
              <a:t>nd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 </a:t>
            </a:r>
            <a:r>
              <a:rPr kumimoji="1" lang="en-US" altLang="ja-JP" sz="3200" b="1" dirty="0" smtClean="0">
                <a:solidFill>
                  <a:srgbClr val="002060"/>
                </a:solidFill>
              </a:rPr>
              <a:t>show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 when get off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178" y="2028227"/>
            <a:ext cx="1193874" cy="1131025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8961702" y="1041194"/>
            <a:ext cx="31444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</a:t>
            </a:r>
            <a:r>
              <a:rPr kumimoji="1" lang="en-US" altLang="ja-JP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lang="ja-JP" alt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80" y="1937314"/>
            <a:ext cx="1530326" cy="139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円/楕円 37"/>
          <p:cNvSpPr/>
          <p:nvPr/>
        </p:nvSpPr>
        <p:spPr>
          <a:xfrm>
            <a:off x="1573176" y="2455912"/>
            <a:ext cx="828164" cy="688103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73" y="3980354"/>
            <a:ext cx="2053391" cy="1661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21" y="2203060"/>
            <a:ext cx="1239902" cy="165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30" y="3965277"/>
            <a:ext cx="1530326" cy="139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テキスト ボックス 46"/>
          <p:cNvSpPr txBox="1"/>
          <p:nvPr/>
        </p:nvSpPr>
        <p:spPr>
          <a:xfrm>
            <a:off x="1516375" y="4369417"/>
            <a:ext cx="1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No need</a:t>
            </a:r>
            <a:br>
              <a:rPr lang="en-US" altLang="ja-JP" sz="2400" b="1" dirty="0" smtClean="0">
                <a:solidFill>
                  <a:srgbClr val="FFFF00"/>
                </a:solidFill>
              </a:rPr>
            </a:br>
            <a:r>
              <a:rPr lang="en-US" altLang="ja-JP" sz="2400" b="1" dirty="0" smtClean="0">
                <a:solidFill>
                  <a:srgbClr val="FFFF00"/>
                </a:solidFill>
              </a:rPr>
              <a:t>to insert 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239" y="206649"/>
            <a:ext cx="763869" cy="5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38110" y="-47390"/>
            <a:ext cx="2750864" cy="20527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/>
          <p:cNvSpPr/>
          <p:nvPr/>
        </p:nvSpPr>
        <p:spPr>
          <a:xfrm>
            <a:off x="8321936" y="2007121"/>
            <a:ext cx="3870064" cy="25116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" y="1997712"/>
            <a:ext cx="12176011" cy="2522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8670" y="4465237"/>
            <a:ext cx="12176011" cy="238559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93" y="119101"/>
            <a:ext cx="1449948" cy="137997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267" y="112346"/>
            <a:ext cx="1455533" cy="138708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79434" y="1399093"/>
            <a:ext cx="20119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464" y="1399958"/>
            <a:ext cx="260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Kyoto City</a:t>
            </a:r>
            <a:r>
              <a:rPr kumimoji="1" lang="ja-JP" altLang="en-US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kumimoji="1" lang="en-US" altLang="ja-JP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</a:t>
            </a:r>
            <a:endParaRPr kumimoji="1" lang="ja-JP" alt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66657" y="1652251"/>
            <a:ext cx="2119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dirty="0" smtClean="0">
                <a:solidFill>
                  <a:srgbClr val="015F1E"/>
                </a:solidFill>
              </a:rPr>
              <a:t>🚌</a:t>
            </a:r>
            <a:endParaRPr kumimoji="1" lang="ja-JP" altLang="en-US" sz="14000" dirty="0">
              <a:solidFill>
                <a:srgbClr val="015F1E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60266" y="4258431"/>
            <a:ext cx="2678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0" dirty="0">
                <a:solidFill>
                  <a:srgbClr val="015F1E"/>
                </a:solidFill>
              </a:rPr>
              <a:t>🚌</a:t>
            </a:r>
            <a:endParaRPr kumimoji="1" lang="ja-JP" altLang="en-US" sz="14000" dirty="0">
              <a:solidFill>
                <a:srgbClr val="015F1E"/>
              </a:solidFill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-64106" y="-124144"/>
            <a:ext cx="3010531" cy="2123658"/>
            <a:chOff x="1049833" y="48821"/>
            <a:chExt cx="3298150" cy="2123658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1206494" y="775616"/>
              <a:ext cx="2638852" cy="682870"/>
              <a:chOff x="1830916" y="-5796689"/>
              <a:chExt cx="3843472" cy="653964"/>
            </a:xfrm>
          </p:grpSpPr>
          <p:cxnSp>
            <p:nvCxnSpPr>
              <p:cNvPr id="51" name="直線コネクタ 50"/>
              <p:cNvCxnSpPr/>
              <p:nvPr/>
            </p:nvCxnSpPr>
            <p:spPr>
              <a:xfrm flipV="1">
                <a:off x="1853831" y="-5156492"/>
                <a:ext cx="3820557" cy="13767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1830916" y="-5796689"/>
                <a:ext cx="3843472" cy="6882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正方形/長方形 14"/>
            <p:cNvSpPr/>
            <p:nvPr/>
          </p:nvSpPr>
          <p:spPr>
            <a:xfrm>
              <a:off x="1049833" y="48821"/>
              <a:ext cx="3298150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ja-JP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How </a:t>
              </a:r>
              <a:r>
                <a:rPr lang="en-US" altLang="ja-JP" sz="4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to </a:t>
              </a:r>
              <a:r>
                <a:rPr lang="en-US" altLang="ja-JP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Pay </a:t>
              </a:r>
            </a:p>
            <a:p>
              <a:r>
                <a:rPr lang="en-US" altLang="ja-JP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 Bus</a:t>
              </a:r>
              <a:r>
                <a:rPr lang="ja-JP" altLang="en-US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altLang="ja-JP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Fares      </a:t>
              </a:r>
            </a:p>
            <a:p>
              <a:r>
                <a:rPr lang="en-US" altLang="ja-JP" sz="4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altLang="ja-JP" sz="44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 by CASH</a:t>
              </a:r>
              <a:endParaRPr lang="ja-JP" alt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7570129" y="1424640"/>
            <a:ext cx="250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kumimoji="1"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Bus</a:t>
            </a:r>
            <a:endParaRPr kumimoji="1" lang="ja-JP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697" y="119101"/>
            <a:ext cx="1450351" cy="1374001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H="1">
            <a:off x="12215532" y="0"/>
            <a:ext cx="11300" cy="6902249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1" y="1973544"/>
            <a:ext cx="28669" cy="487388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92459" y="2078238"/>
            <a:ext cx="2445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rgbClr val="2109B3"/>
                </a:solidFill>
              </a:rPr>
              <a:t>within </a:t>
            </a:r>
          </a:p>
          <a:p>
            <a:r>
              <a:rPr lang="en-US" altLang="ja-JP" sz="4800" b="1" dirty="0" smtClean="0">
                <a:solidFill>
                  <a:srgbClr val="2109B3"/>
                </a:solidFill>
              </a:rPr>
              <a:t>Flat Fare Zone</a:t>
            </a:r>
            <a:endParaRPr kumimoji="1" lang="ja-JP" altLang="en-US" sz="4800" b="1" dirty="0">
              <a:solidFill>
                <a:srgbClr val="2109B3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5533" y="4519010"/>
            <a:ext cx="2427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rgbClr val="FF0000"/>
                </a:solidFill>
              </a:rPr>
              <a:t>beyond </a:t>
            </a:r>
          </a:p>
          <a:p>
            <a:r>
              <a:rPr lang="en-US" altLang="ja-JP" sz="4800" b="1" dirty="0" smtClean="0">
                <a:solidFill>
                  <a:srgbClr val="FF0000"/>
                </a:solidFill>
              </a:rPr>
              <a:t>Flat Fare </a:t>
            </a:r>
          </a:p>
          <a:p>
            <a:r>
              <a:rPr lang="en-US" altLang="ja-JP" sz="4800" b="1" dirty="0" smtClean="0">
                <a:solidFill>
                  <a:srgbClr val="FF0000"/>
                </a:solidFill>
              </a:rPr>
              <a:t>Zone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40" y="117834"/>
            <a:ext cx="1514337" cy="1396591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10102452" y="1420544"/>
            <a:ext cx="16372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kumimoji="1" lang="ja-JP" altLang="en-US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6" name="直線コネクタ 65"/>
          <p:cNvCxnSpPr/>
          <p:nvPr/>
        </p:nvCxnSpPr>
        <p:spPr>
          <a:xfrm flipH="1" flipV="1">
            <a:off x="2748927" y="-27218"/>
            <a:ext cx="12802" cy="19962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7491845" y="1976184"/>
            <a:ext cx="4717180" cy="4834779"/>
          </a:xfrm>
          <a:prstGeom prst="rect">
            <a:avLst/>
          </a:prstGeom>
          <a:solidFill>
            <a:srgbClr val="A0F04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8710223" y="2411680"/>
            <a:ext cx="2466979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ja-JP" altLang="en-US" sz="14000" dirty="0" smtClean="0">
                <a:solidFill>
                  <a:srgbClr val="015F1E"/>
                </a:solidFill>
              </a:rPr>
              <a:t>🚌</a:t>
            </a:r>
            <a:endParaRPr lang="en-US" altLang="ja-JP" sz="14000" dirty="0" smtClean="0">
              <a:solidFill>
                <a:srgbClr val="015F1E"/>
              </a:solidFill>
            </a:endParaRPr>
          </a:p>
        </p:txBody>
      </p:sp>
      <p:sp>
        <p:nvSpPr>
          <p:cNvPr id="81" name="下矢印 80"/>
          <p:cNvSpPr/>
          <p:nvPr/>
        </p:nvSpPr>
        <p:spPr>
          <a:xfrm rot="10800000">
            <a:off x="10095824" y="4398231"/>
            <a:ext cx="610092" cy="618550"/>
          </a:xfrm>
          <a:prstGeom prst="downArrow">
            <a:avLst>
              <a:gd name="adj1" fmla="val 43300"/>
              <a:gd name="adj2" fmla="val 44977"/>
            </a:avLst>
          </a:prstGeom>
          <a:solidFill>
            <a:srgbClr val="FFCCCC"/>
          </a:solidFill>
          <a:ln w="5715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 flipV="1">
            <a:off x="2742235" y="2053372"/>
            <a:ext cx="14226" cy="4851666"/>
          </a:xfrm>
          <a:prstGeom prst="line">
            <a:avLst/>
          </a:prstGeom>
          <a:ln w="476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H="1">
            <a:off x="-38110" y="1981939"/>
            <a:ext cx="12226832" cy="1762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1" y="6858000"/>
            <a:ext cx="12191999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81" idx="0"/>
          </p:cNvCxnSpPr>
          <p:nvPr/>
        </p:nvCxnSpPr>
        <p:spPr>
          <a:xfrm>
            <a:off x="10400870" y="5016781"/>
            <a:ext cx="0" cy="517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6610979" y="6489076"/>
            <a:ext cx="1923162" cy="36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H="1" flipV="1">
            <a:off x="2742235" y="-18015"/>
            <a:ext cx="9484597" cy="5729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下矢印 81"/>
          <p:cNvSpPr/>
          <p:nvPr/>
        </p:nvSpPr>
        <p:spPr>
          <a:xfrm>
            <a:off x="9081515" y="4420911"/>
            <a:ext cx="771125" cy="649405"/>
          </a:xfrm>
          <a:prstGeom prst="downArrow">
            <a:avLst>
              <a:gd name="adj1" fmla="val 50933"/>
              <a:gd name="adj2" fmla="val 50000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94" y="3414353"/>
            <a:ext cx="1993674" cy="209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8538485" y="5515051"/>
            <a:ext cx="3507926" cy="1138773"/>
          </a:xfrm>
          <a:prstGeom prst="rect">
            <a:avLst/>
          </a:prstGeom>
          <a:solidFill>
            <a:srgbClr val="FFCCCC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400" b="1" dirty="0" smtClean="0">
                <a:solidFill>
                  <a:srgbClr val="FF0000"/>
                </a:solidFill>
              </a:rPr>
              <a:t>Take</a:t>
            </a:r>
            <a:r>
              <a:rPr lang="en-US" altLang="ja-JP" sz="3400" dirty="0" smtClean="0">
                <a:solidFill>
                  <a:srgbClr val="FF0000"/>
                </a:solidFill>
              </a:rPr>
              <a:t> </a:t>
            </a:r>
            <a:r>
              <a:rPr lang="en-US" altLang="ja-JP" sz="3400" b="1" dirty="0" smtClean="0">
                <a:solidFill>
                  <a:srgbClr val="FF0000"/>
                </a:solidFill>
              </a:rPr>
              <a:t>numbered ticket when get on</a:t>
            </a:r>
            <a:endParaRPr kumimoji="1" lang="en-US" altLang="ja-JP" sz="3400" b="1" dirty="0" smtClean="0">
              <a:solidFill>
                <a:srgbClr val="FF0000"/>
              </a:solidFill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3553969" y="4138612"/>
            <a:ext cx="1073283" cy="12906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062158" y="3411537"/>
            <a:ext cx="1075707" cy="774830"/>
          </a:xfrm>
          <a:prstGeom prst="rect">
            <a:avLst/>
          </a:prstGeom>
          <a:noFill/>
          <a:ln w="539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吹き出し 29"/>
          <p:cNvSpPr/>
          <p:nvPr/>
        </p:nvSpPr>
        <p:spPr>
          <a:xfrm>
            <a:off x="2855104" y="2391380"/>
            <a:ext cx="1637829" cy="633829"/>
          </a:xfrm>
          <a:prstGeom prst="wedgeRectCallout">
            <a:avLst>
              <a:gd name="adj1" fmla="val -21922"/>
              <a:gd name="adj2" fmla="val 95952"/>
            </a:avLst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/>
              <a:t>Fare Box</a:t>
            </a:r>
            <a:endParaRPr kumimoji="1" lang="ja-JP" altLang="en-US" sz="3200" dirty="0"/>
          </a:p>
        </p:txBody>
      </p:sp>
      <p:sp>
        <p:nvSpPr>
          <p:cNvPr id="32" name="四角形吹き出し 31"/>
          <p:cNvSpPr/>
          <p:nvPr/>
        </p:nvSpPr>
        <p:spPr>
          <a:xfrm>
            <a:off x="2927716" y="5789809"/>
            <a:ext cx="1770924" cy="906324"/>
          </a:xfrm>
          <a:prstGeom prst="wedgeRectCallout">
            <a:avLst>
              <a:gd name="adj1" fmla="val 17562"/>
              <a:gd name="adj2" fmla="val -81107"/>
            </a:avLst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/>
              <a:t>Change Machine</a:t>
            </a:r>
            <a:endParaRPr kumimoji="1" lang="ja-JP" altLang="en-US" sz="3200" dirty="0"/>
          </a:p>
        </p:txBody>
      </p:sp>
      <p:sp>
        <p:nvSpPr>
          <p:cNvPr id="22" name="下矢印 21"/>
          <p:cNvSpPr/>
          <p:nvPr/>
        </p:nvSpPr>
        <p:spPr>
          <a:xfrm rot="10800000">
            <a:off x="6206758" y="6109145"/>
            <a:ext cx="539957" cy="580412"/>
          </a:xfrm>
          <a:prstGeom prst="downArrow">
            <a:avLst>
              <a:gd name="adj1" fmla="val 43300"/>
              <a:gd name="adj2" fmla="val 44977"/>
            </a:avLst>
          </a:prstGeom>
          <a:solidFill>
            <a:srgbClr val="FFCCCC"/>
          </a:solidFill>
          <a:ln w="5715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0" name="下矢印 49"/>
          <p:cNvSpPr/>
          <p:nvPr/>
        </p:nvSpPr>
        <p:spPr>
          <a:xfrm>
            <a:off x="5156556" y="6109145"/>
            <a:ext cx="729855" cy="594271"/>
          </a:xfrm>
          <a:prstGeom prst="downArrow">
            <a:avLst>
              <a:gd name="adj1" fmla="val 51779"/>
              <a:gd name="adj2" fmla="val 50000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2" name="直線コネクタ 71"/>
          <p:cNvCxnSpPr/>
          <p:nvPr/>
        </p:nvCxnSpPr>
        <p:spPr>
          <a:xfrm flipV="1">
            <a:off x="7464552" y="14125"/>
            <a:ext cx="36381" cy="6874486"/>
          </a:xfrm>
          <a:prstGeom prst="line">
            <a:avLst/>
          </a:prstGeom>
          <a:ln w="476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66" y="4838468"/>
            <a:ext cx="1519686" cy="202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円/楕円 51"/>
          <p:cNvSpPr/>
          <p:nvPr/>
        </p:nvSpPr>
        <p:spPr>
          <a:xfrm>
            <a:off x="6997256" y="5481399"/>
            <a:ext cx="761391" cy="1118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下矢印 72"/>
          <p:cNvSpPr/>
          <p:nvPr/>
        </p:nvSpPr>
        <p:spPr>
          <a:xfrm>
            <a:off x="4597780" y="2466732"/>
            <a:ext cx="742062" cy="631925"/>
          </a:xfrm>
          <a:prstGeom prst="downArrow">
            <a:avLst>
              <a:gd name="adj1" fmla="val 52872"/>
              <a:gd name="adj2" fmla="val 50000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上カーブ矢印 68"/>
          <p:cNvSpPr/>
          <p:nvPr/>
        </p:nvSpPr>
        <p:spPr>
          <a:xfrm rot="11000944">
            <a:off x="3858281" y="3119021"/>
            <a:ext cx="1130894" cy="496590"/>
          </a:xfrm>
          <a:prstGeom prst="curvedUpArrow">
            <a:avLst>
              <a:gd name="adj1" fmla="val 53867"/>
              <a:gd name="adj2" fmla="val 108748"/>
              <a:gd name="adj3" fmla="val 53915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25568" y="3599146"/>
            <a:ext cx="4108148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/>
              <a:t>Pay by coins </a:t>
            </a:r>
            <a:r>
              <a:rPr kumimoji="1" lang="en-US" altLang="ja-JP" sz="3600" b="1" dirty="0" smtClean="0"/>
              <a:t>When </a:t>
            </a:r>
          </a:p>
          <a:p>
            <a:r>
              <a:rPr lang="en-US" altLang="ja-JP" sz="3600" b="1" dirty="0" smtClean="0"/>
              <a:t>get off </a:t>
            </a:r>
            <a:r>
              <a:rPr lang="en-US" altLang="ja-JP" sz="3200" b="1" dirty="0" smtClean="0"/>
              <a:t>(exact amount</a:t>
            </a:r>
            <a:r>
              <a:rPr lang="en-US" altLang="ja-JP" sz="3200" b="1" dirty="0"/>
              <a:t>) </a:t>
            </a:r>
            <a:endParaRPr kumimoji="1" lang="en-US" altLang="ja-JP" sz="3200" b="1" dirty="0" smtClean="0"/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376" y="2206700"/>
            <a:ext cx="763869" cy="5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93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8000" b="1" dirty="0" err="1" smtClean="0">
                <a:ln/>
                <a:solidFill>
                  <a:srgbClr val="70AD47">
                    <a:lumMod val="60000"/>
                    <a:lumOff val="40000"/>
                  </a:srgbClr>
                </a:solidFill>
              </a:rPr>
              <a:t>Raku</a:t>
            </a:r>
            <a:r>
              <a:rPr lang="en-US" altLang="ja-JP" sz="8000" b="1" dirty="0" smtClean="0">
                <a:ln/>
                <a:solidFill>
                  <a:srgbClr val="70AD47">
                    <a:lumMod val="60000"/>
                    <a:lumOff val="40000"/>
                  </a:srgbClr>
                </a:solidFill>
              </a:rPr>
              <a:t> Bus </a:t>
            </a:r>
            <a:r>
              <a:rPr lang="en-US" altLang="ja-JP" sz="8000" b="1" dirty="0" smtClean="0">
                <a:ln/>
                <a:solidFill>
                  <a:srgbClr val="FF0000"/>
                </a:solidFill>
              </a:rPr>
              <a:t>No.100</a:t>
            </a:r>
            <a:r>
              <a:rPr lang="en-US" altLang="ja-JP" sz="8000" b="1" dirty="0" smtClean="0">
                <a:ln/>
                <a:solidFill>
                  <a:srgbClr val="70AD47">
                    <a:lumMod val="60000"/>
                    <a:lumOff val="40000"/>
                  </a:srgbClr>
                </a:solidFill>
              </a:rPr>
              <a:t> in Kyoto</a:t>
            </a:r>
            <a:endParaRPr lang="ja-JP" altLang="en-US" sz="8000" b="1" dirty="0">
              <a:ln/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3" y="1773725"/>
            <a:ext cx="6405545" cy="478937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65433" y="1773724"/>
            <a:ext cx="6405545" cy="4789378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27" y="2272337"/>
            <a:ext cx="4691523" cy="397215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135727" y="2272337"/>
            <a:ext cx="4711181" cy="3958434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8000" b="1" dirty="0" err="1" smtClean="0">
                <a:ln/>
                <a:solidFill>
                  <a:srgbClr val="FFC000"/>
                </a:solidFill>
              </a:rPr>
              <a:t>Raku</a:t>
            </a:r>
            <a:r>
              <a:rPr lang="en-US" altLang="ja-JP" sz="8000" b="1" dirty="0" smtClean="0">
                <a:ln/>
                <a:solidFill>
                  <a:srgbClr val="FFC000"/>
                </a:solidFill>
              </a:rPr>
              <a:t> Bus </a:t>
            </a:r>
            <a:r>
              <a:rPr lang="en-US" altLang="ja-JP" sz="8000" b="1" dirty="0" smtClean="0">
                <a:ln/>
                <a:solidFill>
                  <a:schemeClr val="accent6"/>
                </a:solidFill>
              </a:rPr>
              <a:t>No.101</a:t>
            </a:r>
            <a:r>
              <a:rPr lang="en-US" altLang="ja-JP" sz="8000" b="1" dirty="0" smtClean="0">
                <a:ln/>
                <a:solidFill>
                  <a:srgbClr val="70AD47">
                    <a:lumMod val="60000"/>
                    <a:lumOff val="40000"/>
                  </a:srgbClr>
                </a:solidFill>
              </a:rPr>
              <a:t> </a:t>
            </a:r>
            <a:r>
              <a:rPr lang="en-US" altLang="ja-JP" sz="8000" b="1" dirty="0" smtClean="0">
                <a:ln/>
                <a:solidFill>
                  <a:srgbClr val="FFC000"/>
                </a:solidFill>
              </a:rPr>
              <a:t>in Kyoto</a:t>
            </a:r>
            <a:endParaRPr lang="ja-JP" altLang="en-US" sz="8000" b="1" dirty="0">
              <a:ln/>
              <a:solidFill>
                <a:srgbClr val="FFC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6" y="1468290"/>
            <a:ext cx="7431813" cy="471062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264387" y="1428820"/>
            <a:ext cx="7431812" cy="4710627"/>
          </a:xfrm>
          <a:prstGeom prst="rect">
            <a:avLst/>
          </a:prstGeom>
          <a:noFill/>
          <a:ln w="57150">
            <a:solidFill>
              <a:srgbClr val="68EE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46" y="3327626"/>
            <a:ext cx="5028405" cy="335742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948946" y="3327626"/>
            <a:ext cx="5028405" cy="3357428"/>
          </a:xfrm>
          <a:prstGeom prst="rect">
            <a:avLst/>
          </a:prstGeom>
          <a:noFill/>
          <a:ln w="57150">
            <a:solidFill>
              <a:srgbClr val="A0F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8000" b="1" dirty="0" err="1" smtClean="0">
                <a:ln/>
                <a:solidFill>
                  <a:srgbClr val="FF6600"/>
                </a:solidFill>
              </a:rPr>
              <a:t>Raku</a:t>
            </a:r>
            <a:r>
              <a:rPr lang="en-US" altLang="ja-JP" sz="8000" b="1" dirty="0" smtClean="0">
                <a:ln/>
                <a:solidFill>
                  <a:srgbClr val="FF6600"/>
                </a:solidFill>
              </a:rPr>
              <a:t> Bus </a:t>
            </a:r>
            <a:r>
              <a:rPr lang="en-US" altLang="ja-JP" sz="8000" b="1" dirty="0" smtClean="0">
                <a:ln/>
                <a:solidFill>
                  <a:srgbClr val="FFC000"/>
                </a:solidFill>
              </a:rPr>
              <a:t>No.102 </a:t>
            </a:r>
            <a:r>
              <a:rPr lang="en-US" altLang="ja-JP" sz="8000" b="1" dirty="0" smtClean="0">
                <a:ln/>
                <a:solidFill>
                  <a:srgbClr val="FF6600"/>
                </a:solidFill>
              </a:rPr>
              <a:t>in Kyoto</a:t>
            </a:r>
            <a:endParaRPr lang="ja-JP" altLang="en-US" sz="8000" b="1" dirty="0">
              <a:ln/>
              <a:solidFill>
                <a:srgbClr val="FF66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7" y="1737659"/>
            <a:ext cx="5926993" cy="433126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64387" y="1726080"/>
            <a:ext cx="5953533" cy="436636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433959"/>
            <a:ext cx="6155671" cy="404126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821680" y="2433959"/>
            <a:ext cx="6155671" cy="407814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200" b="1" dirty="0" smtClean="0">
                <a:ln/>
                <a:solidFill>
                  <a:srgbClr val="0070C0"/>
                </a:solidFill>
              </a:rPr>
              <a:t>Using</a:t>
            </a:r>
            <a:r>
              <a:rPr lang="ja-JP" altLang="en-US" sz="7200" b="1" dirty="0">
                <a:ln/>
                <a:solidFill>
                  <a:srgbClr val="0070C0"/>
                </a:solidFill>
              </a:rPr>
              <a:t> </a:t>
            </a:r>
            <a:r>
              <a:rPr lang="en-US" altLang="ja-JP" sz="7200" b="1" dirty="0" smtClean="0">
                <a:ln/>
                <a:solidFill>
                  <a:srgbClr val="0070C0"/>
                </a:solidFill>
              </a:rPr>
              <a:t>Japan Rail Pass </a:t>
            </a:r>
            <a:r>
              <a:rPr lang="en-US" altLang="ja-JP" sz="7200" b="1" dirty="0" smtClean="0">
                <a:ln/>
                <a:solidFill>
                  <a:srgbClr val="FF0000"/>
                </a:solidFill>
              </a:rPr>
              <a:t>in Kyoto</a:t>
            </a:r>
            <a:endParaRPr lang="ja-JP" altLang="en-US" sz="72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" y="1344458"/>
            <a:ext cx="6495943" cy="433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8" y="2450465"/>
            <a:ext cx="6493948" cy="437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9512034" y="847316"/>
            <a:ext cx="22874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0" dirty="0" smtClean="0">
                <a:solidFill>
                  <a:schemeClr val="accent5">
                    <a:lumMod val="75000"/>
                  </a:schemeClr>
                </a:solidFill>
              </a:rPr>
              <a:t>💳</a:t>
            </a:r>
            <a:endParaRPr kumimoji="1" lang="ja-JP" altLang="en-US" sz="17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84610" y="1316009"/>
            <a:ext cx="11454672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0221089" y="1784703"/>
            <a:ext cx="188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>
                <a:solidFill>
                  <a:schemeClr val="bg1"/>
                </a:solidFill>
              </a:rPr>
              <a:t>JR </a:t>
            </a:r>
            <a:endParaRPr kumimoji="1" lang="ja-JP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4744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☑ </a:t>
            </a:r>
            <a:r>
              <a:rPr lang="en-US" altLang="ja-JP" sz="3200" dirty="0" smtClean="0">
                <a:solidFill>
                  <a:srgbClr val="0000CC"/>
                </a:solidFill>
              </a:rPr>
              <a:t>Location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: </a:t>
            </a:r>
            <a:r>
              <a:rPr lang="en-US" altLang="ja-JP" sz="3200" dirty="0" smtClean="0"/>
              <a:t>northeast </a:t>
            </a:r>
            <a:r>
              <a:rPr lang="en-US" altLang="ja-JP" sz="3200" dirty="0"/>
              <a:t>of Kyoto city</a:t>
            </a:r>
          </a:p>
          <a:p>
            <a:r>
              <a:rPr lang="ja-JP" altLang="en-US" sz="3200" dirty="0" smtClean="0"/>
              <a:t>☑ </a:t>
            </a:r>
            <a:r>
              <a:rPr lang="en-US" altLang="ja-JP" sz="3200" dirty="0" smtClean="0">
                <a:solidFill>
                  <a:srgbClr val="0000CC"/>
                </a:solidFill>
              </a:rPr>
              <a:t>Distance</a:t>
            </a:r>
            <a:r>
              <a:rPr lang="en-US" altLang="ja-JP" sz="3200" dirty="0" smtClean="0"/>
              <a:t> : </a:t>
            </a:r>
            <a:r>
              <a:rPr lang="en-US" altLang="ja-JP" sz="3200" dirty="0"/>
              <a:t>4.7 mile (7.6 km</a:t>
            </a:r>
            <a:r>
              <a:rPr lang="en-US" altLang="ja-JP" sz="3200" dirty="0" smtClean="0"/>
              <a:t>)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from </a:t>
            </a:r>
            <a:r>
              <a:rPr lang="en-US" altLang="ja-JP" sz="3200" dirty="0"/>
              <a:t>Kyoto Station </a:t>
            </a:r>
          </a:p>
          <a:p>
            <a:r>
              <a:rPr lang="ja-JP" altLang="en-US" sz="3200" dirty="0" smtClean="0"/>
              <a:t>☑ </a:t>
            </a:r>
            <a:r>
              <a:rPr lang="en-US" altLang="ja-JP" sz="3200" dirty="0" smtClean="0">
                <a:solidFill>
                  <a:srgbClr val="0000CC"/>
                </a:solidFill>
              </a:rPr>
              <a:t>Transportation </a:t>
            </a:r>
            <a:r>
              <a:rPr lang="en-US" altLang="ja-JP" sz="3200" dirty="0">
                <a:solidFill>
                  <a:srgbClr val="0000CC"/>
                </a:solidFill>
              </a:rPr>
              <a:t>&amp; Time / </a:t>
            </a:r>
            <a:r>
              <a:rPr lang="en-US" altLang="ja-JP" sz="3200" dirty="0" smtClean="0">
                <a:solidFill>
                  <a:srgbClr val="0000CC"/>
                </a:solidFill>
              </a:rPr>
              <a:t>Fare for an adult</a:t>
            </a:r>
            <a:endParaRPr lang="en-US" altLang="ja-JP" sz="32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302850"/>
              </p:ext>
            </p:extLst>
          </p:nvPr>
        </p:nvGraphicFramePr>
        <p:xfrm>
          <a:off x="490927" y="1617101"/>
          <a:ext cx="11182662" cy="2316480"/>
        </p:xfrm>
        <a:graphic>
          <a:graphicData uri="http://schemas.openxmlformats.org/drawingml/2006/table">
            <a:tbl>
              <a:tblPr firstCol="1" bandRow="1">
                <a:tableStyleId>{C4B1156A-380E-4F78-BDF5-A606A8083BF9}</a:tableStyleId>
              </a:tblPr>
              <a:tblGrid>
                <a:gridCol w="3882452"/>
                <a:gridCol w="3327816"/>
                <a:gridCol w="397239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>
                          <a:solidFill>
                            <a:srgbClr val="FF0000"/>
                          </a:solidFill>
                        </a:rPr>
                        <a:t>🚋 🚌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Subway &amp; Bus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30- 35 min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¥490 (¥430 if IC card)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>
                          <a:solidFill>
                            <a:srgbClr val="FF0000"/>
                          </a:solidFill>
                        </a:rPr>
                        <a:t>🚌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only Bus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more than 40 min 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¥230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>
                          <a:solidFill>
                            <a:srgbClr val="FF0000"/>
                          </a:solidFill>
                        </a:rPr>
                        <a:t>🚖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Taxi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25- 30 min</a:t>
                      </a:r>
                      <a:r>
                        <a:rPr lang="en-US" altLang="ja-JP" sz="3200" b="1" dirty="0" smtClean="0">
                          <a:solidFill>
                            <a:srgbClr val="7030A0"/>
                          </a:solidFill>
                        </a:rPr>
                        <a:t>*</a:t>
                      </a:r>
                      <a:r>
                        <a:rPr lang="en-US" altLang="ja-JP" sz="3200" dirty="0" smtClean="0"/>
                        <a:t> 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200" dirty="0" smtClean="0"/>
                        <a:t>about ¥2200</a:t>
                      </a:r>
                      <a:r>
                        <a:rPr lang="en-US" altLang="ja-JP" sz="3200" b="1" dirty="0" smtClean="0">
                          <a:solidFill>
                            <a:srgbClr val="7030A0"/>
                          </a:solidFill>
                        </a:rPr>
                        <a:t>*</a:t>
                      </a:r>
                      <a:endParaRPr kumimoji="1" lang="ja-JP" altLang="en-US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>
                          <a:solidFill>
                            <a:srgbClr val="FF0000"/>
                          </a:solidFill>
                        </a:rPr>
                        <a:t>🚲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Bicycle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dirty="0" smtClean="0"/>
                        <a:t>about 45 min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0" y="4303455"/>
            <a:ext cx="12366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☑ </a:t>
            </a:r>
            <a:r>
              <a:rPr lang="en-US" altLang="ja-JP" sz="3200" dirty="0" smtClean="0">
                <a:solidFill>
                  <a:srgbClr val="0000CC"/>
                </a:solidFill>
              </a:rPr>
              <a:t>From Nearest </a:t>
            </a:r>
            <a:r>
              <a:rPr lang="en-US" altLang="ja-JP" sz="3200" dirty="0">
                <a:solidFill>
                  <a:srgbClr val="0000CC"/>
                </a:solidFill>
              </a:rPr>
              <a:t>Bus </a:t>
            </a:r>
            <a:r>
              <a:rPr lang="en-US" altLang="ja-JP" sz="3200" dirty="0" smtClean="0">
                <a:solidFill>
                  <a:srgbClr val="0000CC"/>
                </a:solidFill>
              </a:rPr>
              <a:t>Stop… </a:t>
            </a:r>
          </a:p>
          <a:p>
            <a:r>
              <a:rPr lang="en-US" altLang="ja-JP" sz="3200" dirty="0" smtClean="0"/>
              <a:t>     </a:t>
            </a:r>
            <a:r>
              <a:rPr lang="ja-JP" altLang="en-US" sz="3200" dirty="0" smtClean="0"/>
              <a:t>➀</a:t>
            </a:r>
            <a:r>
              <a:rPr lang="en-US" altLang="ja-JP" sz="3200" dirty="0"/>
              <a:t> </a:t>
            </a:r>
            <a:r>
              <a:rPr lang="en-US" altLang="ja-JP" sz="3200" b="1" dirty="0" err="1">
                <a:solidFill>
                  <a:srgbClr val="008000"/>
                </a:solidFill>
              </a:rPr>
              <a:t>Ginkakuji-mae</a:t>
            </a:r>
            <a:r>
              <a:rPr lang="en-US" altLang="ja-JP" sz="3200" dirty="0"/>
              <a:t> : walk 4 </a:t>
            </a:r>
            <a:r>
              <a:rPr lang="en-US" altLang="ja-JP" sz="3200" dirty="0" smtClean="0"/>
              <a:t>min, </a:t>
            </a:r>
            <a:r>
              <a:rPr lang="ja-JP" altLang="en-US" sz="3200" dirty="0" smtClean="0"/>
              <a:t>②</a:t>
            </a:r>
            <a:r>
              <a:rPr lang="en-US" altLang="ja-JP" sz="3200" dirty="0" smtClean="0"/>
              <a:t> </a:t>
            </a:r>
            <a:r>
              <a:rPr lang="en-US" altLang="ja-JP" sz="3200" b="1" dirty="0" err="1">
                <a:solidFill>
                  <a:srgbClr val="008000"/>
                </a:solidFill>
              </a:rPr>
              <a:t>Ginkakuji-michi</a:t>
            </a:r>
            <a:r>
              <a:rPr lang="en-US" altLang="ja-JP" sz="3200" dirty="0"/>
              <a:t> : walk 7 min</a:t>
            </a:r>
            <a:br>
              <a:rPr lang="en-US" altLang="ja-JP" sz="3200" dirty="0"/>
            </a:br>
            <a:r>
              <a:rPr lang="ja-JP" altLang="en-US" sz="3200" dirty="0" smtClean="0"/>
              <a:t>☑ </a:t>
            </a:r>
            <a:r>
              <a:rPr lang="en-US" altLang="ja-JP" sz="3200" dirty="0" smtClean="0">
                <a:solidFill>
                  <a:srgbClr val="0000CC"/>
                </a:solidFill>
              </a:rPr>
              <a:t>From Nearest Station…</a:t>
            </a:r>
            <a:r>
              <a:rPr lang="en-US" altLang="ja-JP" sz="3200" dirty="0">
                <a:solidFill>
                  <a:srgbClr val="0000CC"/>
                </a:solidFill>
              </a:rPr>
              <a:t/>
            </a:r>
            <a:br>
              <a:rPr lang="en-US" altLang="ja-JP" sz="3200" dirty="0">
                <a:solidFill>
                  <a:srgbClr val="0000CC"/>
                </a:solidFill>
              </a:rPr>
            </a:br>
            <a:r>
              <a:rPr lang="en-US" altLang="ja-JP" sz="3200" dirty="0" smtClean="0">
                <a:solidFill>
                  <a:srgbClr val="0000CC"/>
                </a:solidFill>
              </a:rPr>
              <a:t>     </a:t>
            </a:r>
            <a:r>
              <a:rPr lang="ja-JP" altLang="en-US" sz="3200" dirty="0"/>
              <a:t>➀</a:t>
            </a:r>
            <a:r>
              <a:rPr lang="en-US" altLang="ja-JP" sz="3200" dirty="0" smtClean="0"/>
              <a:t> </a:t>
            </a:r>
            <a:r>
              <a:rPr lang="en-US" altLang="ja-JP" sz="3200" b="1" dirty="0" err="1">
                <a:solidFill>
                  <a:srgbClr val="008000"/>
                </a:solidFill>
              </a:rPr>
              <a:t>Demachiyanagi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(</a:t>
            </a:r>
            <a:r>
              <a:rPr lang="en-US" altLang="ja-JP" sz="3200" dirty="0" err="1" smtClean="0"/>
              <a:t>Keihan</a:t>
            </a:r>
            <a:r>
              <a:rPr lang="en-US" altLang="ja-JP" sz="3200" dirty="0" smtClean="0"/>
              <a:t> </a:t>
            </a:r>
            <a:r>
              <a:rPr lang="en-US" altLang="ja-JP" sz="3200" dirty="0"/>
              <a:t>Railway) : walk 30 min ( 1.5 mile </a:t>
            </a:r>
            <a:r>
              <a:rPr lang="en-US" altLang="ja-JP" sz="3200" dirty="0" smtClean="0"/>
              <a:t>/ 2.4 </a:t>
            </a:r>
            <a:r>
              <a:rPr lang="en-US" altLang="ja-JP" sz="3200" dirty="0"/>
              <a:t>km)</a:t>
            </a:r>
            <a:br>
              <a:rPr lang="en-US" altLang="ja-JP" sz="3200" dirty="0"/>
            </a:br>
            <a:r>
              <a:rPr lang="en-US" altLang="ja-JP" sz="3200" dirty="0" smtClean="0"/>
              <a:t>     </a:t>
            </a:r>
            <a:r>
              <a:rPr lang="ja-JP" altLang="en-US" sz="3200" dirty="0" smtClean="0"/>
              <a:t>②</a:t>
            </a:r>
            <a:r>
              <a:rPr lang="en-US" altLang="ja-JP" sz="3200" dirty="0" smtClean="0"/>
              <a:t> </a:t>
            </a:r>
            <a:r>
              <a:rPr lang="en-US" altLang="ja-JP" sz="3200" b="1" dirty="0" err="1">
                <a:solidFill>
                  <a:srgbClr val="008000"/>
                </a:solidFill>
              </a:rPr>
              <a:t>Keage</a:t>
            </a:r>
            <a:r>
              <a:rPr lang="en-US" altLang="ja-JP" sz="3200" dirty="0">
                <a:solidFill>
                  <a:srgbClr val="008000"/>
                </a:solidFill>
              </a:rPr>
              <a:t> </a:t>
            </a:r>
            <a:r>
              <a:rPr lang="en-US" altLang="ja-JP" sz="3200" dirty="0" smtClean="0">
                <a:solidFill>
                  <a:srgbClr val="008000"/>
                </a:solidFill>
              </a:rPr>
              <a:t> </a:t>
            </a:r>
            <a:r>
              <a:rPr lang="en-US" altLang="ja-JP" sz="3200" dirty="0"/>
              <a:t>(Subway </a:t>
            </a:r>
            <a:r>
              <a:rPr lang="en-US" altLang="ja-JP" sz="3200" dirty="0" err="1"/>
              <a:t>Tozai</a:t>
            </a:r>
            <a:r>
              <a:rPr lang="en-US" altLang="ja-JP" sz="3200" dirty="0"/>
              <a:t> line) : walk 35 min (1.75 mile / 2.8 km)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2405" y="3832289"/>
            <a:ext cx="118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u="sng" dirty="0">
                <a:solidFill>
                  <a:srgbClr val="7030A0"/>
                </a:solidFill>
              </a:rPr>
              <a:t>∗</a:t>
            </a:r>
            <a:r>
              <a:rPr lang="en-US" altLang="ja-JP" sz="3200" u="sng" dirty="0"/>
              <a:t>need more time </a:t>
            </a:r>
            <a:r>
              <a:rPr lang="en-US" altLang="ja-JP" sz="3200" u="sng" dirty="0" smtClean="0"/>
              <a:t>and fare </a:t>
            </a:r>
            <a:r>
              <a:rPr lang="en-US" altLang="ja-JP" sz="3200" u="sng" dirty="0"/>
              <a:t>on peak season because of heavy traffic jam</a:t>
            </a:r>
          </a:p>
        </p:txBody>
      </p:sp>
    </p:spTree>
    <p:extLst>
      <p:ext uri="{BB962C8B-B14F-4D97-AF65-F5344CB8AC3E}">
        <p14:creationId xmlns:p14="http://schemas.microsoft.com/office/powerpoint/2010/main" val="31644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0070C0"/>
                </a:solidFill>
              </a:rPr>
              <a:t>Which</a:t>
            </a:r>
            <a:r>
              <a:rPr lang="ja-JP" altLang="en-US" sz="7000" b="1" dirty="0">
                <a:ln/>
                <a:solidFill>
                  <a:srgbClr val="0070C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0070C0"/>
                </a:solidFill>
              </a:rPr>
              <a:t>is</a:t>
            </a:r>
            <a:r>
              <a:rPr lang="ja-JP" altLang="en-US" sz="7000" b="1" dirty="0">
                <a:ln/>
                <a:solidFill>
                  <a:srgbClr val="0070C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0070C0"/>
                </a:solidFill>
              </a:rPr>
              <a:t>JR Local Bus </a:t>
            </a:r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in Kyoto ?</a:t>
            </a:r>
            <a:endParaRPr lang="ja-JP" altLang="en-US" sz="7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50" y="1954770"/>
            <a:ext cx="7065682" cy="476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0" y="1741714"/>
            <a:ext cx="3586045" cy="4786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直線コネクタ 14"/>
          <p:cNvCxnSpPr/>
          <p:nvPr/>
        </p:nvCxnSpPr>
        <p:spPr>
          <a:xfrm>
            <a:off x="284610" y="1316009"/>
            <a:ext cx="11454672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223828" y="1292856"/>
            <a:ext cx="593683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92D050"/>
                </a:solidFill>
              </a:rPr>
              <a:t>For JR Pass Use</a:t>
            </a:r>
            <a:endParaRPr lang="ja-JP" altLang="en-US" sz="6000" b="1" dirty="0">
              <a:ln/>
              <a:solidFill>
                <a:srgbClr val="92D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08184" y="4448400"/>
            <a:ext cx="25390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0" dirty="0" smtClean="0">
                <a:solidFill>
                  <a:srgbClr val="00B050"/>
                </a:solidFill>
              </a:rPr>
              <a:t>💳</a:t>
            </a:r>
            <a:endParaRPr kumimoji="1" lang="ja-JP" altLang="en-US" sz="17000" dirty="0">
              <a:solidFill>
                <a:srgbClr val="00B05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60384" y="5376887"/>
            <a:ext cx="188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>
                <a:solidFill>
                  <a:schemeClr val="bg1"/>
                </a:solidFill>
              </a:rPr>
              <a:t>JR </a:t>
            </a:r>
            <a:endParaRPr kumimoji="1" lang="ja-JP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84611" y="123305"/>
            <a:ext cx="1145467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200" b="1" dirty="0" smtClean="0">
                <a:ln/>
                <a:solidFill>
                  <a:srgbClr val="0070C0"/>
                </a:solidFill>
              </a:rPr>
              <a:t>Which</a:t>
            </a:r>
            <a:r>
              <a:rPr lang="ja-JP" altLang="en-US" sz="7200" b="1" dirty="0">
                <a:ln/>
                <a:solidFill>
                  <a:srgbClr val="0070C0"/>
                </a:solidFill>
              </a:rPr>
              <a:t> </a:t>
            </a:r>
            <a:r>
              <a:rPr lang="en-US" altLang="ja-JP" sz="7200" b="1" dirty="0" smtClean="0">
                <a:ln/>
                <a:solidFill>
                  <a:srgbClr val="0070C0"/>
                </a:solidFill>
              </a:rPr>
              <a:t>is</a:t>
            </a:r>
            <a:r>
              <a:rPr lang="ja-JP" altLang="en-US" sz="7200" b="1" dirty="0">
                <a:ln/>
                <a:solidFill>
                  <a:srgbClr val="0070C0"/>
                </a:solidFill>
              </a:rPr>
              <a:t> </a:t>
            </a:r>
            <a:r>
              <a:rPr lang="en-US" altLang="ja-JP" sz="7200" b="1" dirty="0" smtClean="0">
                <a:ln/>
                <a:solidFill>
                  <a:srgbClr val="0070C0"/>
                </a:solidFill>
              </a:rPr>
              <a:t>JR Line </a:t>
            </a:r>
            <a:r>
              <a:rPr lang="en-US" altLang="ja-JP" sz="7200" b="1" dirty="0" smtClean="0">
                <a:ln/>
                <a:solidFill>
                  <a:srgbClr val="FF0000"/>
                </a:solidFill>
              </a:rPr>
              <a:t>in Kyoto ?</a:t>
            </a:r>
            <a:endParaRPr lang="ja-JP" altLang="en-US" sz="72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84610" y="1316009"/>
            <a:ext cx="11454672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488970" y="1231942"/>
            <a:ext cx="593683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92D050"/>
                </a:solidFill>
              </a:rPr>
              <a:t>For JR Pass Use</a:t>
            </a:r>
            <a:endParaRPr lang="ja-JP" altLang="en-US" sz="6000" b="1" dirty="0">
              <a:ln/>
              <a:solidFill>
                <a:srgbClr val="92D05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41" y="2078408"/>
            <a:ext cx="7144759" cy="476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0" y="1741714"/>
            <a:ext cx="3586045" cy="4786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2508184" y="4448400"/>
            <a:ext cx="25390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0" dirty="0" smtClean="0">
                <a:solidFill>
                  <a:srgbClr val="00B050"/>
                </a:solidFill>
              </a:rPr>
              <a:t>💳</a:t>
            </a:r>
            <a:endParaRPr kumimoji="1" lang="ja-JP" altLang="en-US" sz="17000" dirty="0">
              <a:solidFill>
                <a:srgbClr val="00B05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60384" y="5376887"/>
            <a:ext cx="188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 smtClean="0">
                <a:solidFill>
                  <a:schemeClr val="bg1"/>
                </a:solidFill>
              </a:rPr>
              <a:t>JR </a:t>
            </a:r>
            <a:endParaRPr kumimoji="1" lang="ja-JP" alt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0202" y="123305"/>
            <a:ext cx="119171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/>
                <a:solidFill>
                  <a:srgbClr val="0070C0"/>
                </a:solidFill>
              </a:rPr>
              <a:t>Buses &amp; Trains </a:t>
            </a:r>
            <a:r>
              <a:rPr lang="en-US" altLang="ja-JP" sz="8000" b="1" dirty="0" smtClean="0">
                <a:ln/>
                <a:solidFill>
                  <a:srgbClr val="FF0000"/>
                </a:solidFill>
              </a:rPr>
              <a:t>in Kyoto </a:t>
            </a:r>
            <a:endParaRPr lang="ja-JP" altLang="en-US" sz="8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84610" y="1418047"/>
            <a:ext cx="1145467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970433" y="1446938"/>
            <a:ext cx="795668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FF6600"/>
                </a:solidFill>
              </a:rPr>
              <a:t>Public Transport System</a:t>
            </a:r>
            <a:endParaRPr lang="ja-JP" altLang="en-US" sz="6000" b="1" dirty="0">
              <a:ln/>
              <a:solidFill>
                <a:srgbClr val="FF66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56" y="5039242"/>
            <a:ext cx="2158357" cy="143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95" y="2628678"/>
            <a:ext cx="3714606" cy="2423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99" y="1647708"/>
            <a:ext cx="1327713" cy="1354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6" y="3915345"/>
            <a:ext cx="1428571" cy="1323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80" y="2536646"/>
            <a:ext cx="1345870" cy="134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23" y="5013800"/>
            <a:ext cx="1416187" cy="134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02" y="3699394"/>
            <a:ext cx="1227093" cy="1227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66" y="4693009"/>
            <a:ext cx="1276476" cy="1279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26" y="3750423"/>
            <a:ext cx="1231499" cy="1231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26" y="5410478"/>
            <a:ext cx="1319121" cy="1319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20" y="5440239"/>
            <a:ext cx="1367195" cy="1367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05" y="5450688"/>
            <a:ext cx="1447619" cy="1447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0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9" y="1674067"/>
            <a:ext cx="3350196" cy="507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60202" y="-19054"/>
            <a:ext cx="119171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8000" b="1" dirty="0" smtClean="0">
                <a:ln/>
                <a:solidFill>
                  <a:srgbClr val="FFC000"/>
                </a:solidFill>
              </a:rPr>
              <a:t>Local Bus Fares </a:t>
            </a:r>
            <a:r>
              <a:rPr lang="en-US" altLang="ja-JP" sz="8000" b="1" dirty="0" smtClean="0">
                <a:ln/>
                <a:solidFill>
                  <a:srgbClr val="FF0000"/>
                </a:solidFill>
              </a:rPr>
              <a:t>in Kyoto </a:t>
            </a:r>
            <a:endParaRPr lang="ja-JP" altLang="en-US" sz="8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17040"/>
            <a:ext cx="12192000" cy="6840959"/>
          </a:xfrm>
          <a:prstGeom prst="rect">
            <a:avLst/>
          </a:prstGeom>
          <a:noFill/>
          <a:ln w="762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74309" y="1290036"/>
            <a:ext cx="11692741" cy="28697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509305" y="1282128"/>
            <a:ext cx="843087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00B050"/>
                </a:solidFill>
              </a:rPr>
              <a:t>How much &amp; How to pay</a:t>
            </a:r>
            <a:endParaRPr lang="ja-JP" altLang="en-US" sz="6000" b="1" dirty="0">
              <a:ln/>
              <a:solidFill>
                <a:srgbClr val="00B05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2305205"/>
            <a:ext cx="5856671" cy="438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29" y="3756797"/>
            <a:ext cx="3976693" cy="2982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3735245" y="1809364"/>
            <a:ext cx="2028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0" dirty="0">
                <a:solidFill>
                  <a:srgbClr val="0000FF"/>
                </a:solidFill>
              </a:rPr>
              <a:t>￥</a:t>
            </a:r>
            <a:endParaRPr kumimoji="1" lang="ja-JP" altLang="en-US" sz="1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95" y="3979038"/>
            <a:ext cx="2953591" cy="2953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151121" y="-24221"/>
            <a:ext cx="1191714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Use </a:t>
            </a:r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IC Cards </a:t>
            </a:r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on Buses &amp; Trains</a:t>
            </a:r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 </a:t>
            </a:r>
            <a:endParaRPr lang="ja-JP" altLang="en-US" sz="7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382359" y="1015043"/>
            <a:ext cx="11454672" cy="0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2" y="2061579"/>
            <a:ext cx="2680144" cy="2734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02" y="2061579"/>
            <a:ext cx="5994077" cy="449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76" y="3468647"/>
            <a:ext cx="3389353" cy="3389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32" y="1982274"/>
            <a:ext cx="2886738" cy="2886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テキスト ボックス 19"/>
          <p:cNvSpPr txBox="1"/>
          <p:nvPr/>
        </p:nvSpPr>
        <p:spPr>
          <a:xfrm>
            <a:off x="425964" y="894883"/>
            <a:ext cx="1164230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ja-JP" sz="7000" b="1" dirty="0">
                <a:solidFill>
                  <a:srgbClr val="00B050"/>
                </a:solidFill>
              </a:rPr>
              <a:t>i</a:t>
            </a:r>
            <a:r>
              <a:rPr lang="en-US" altLang="ja-JP" sz="7000" b="1" dirty="0" smtClean="0">
                <a:solidFill>
                  <a:srgbClr val="00B050"/>
                </a:solidFill>
              </a:rPr>
              <a:t>n Kyoto  </a:t>
            </a:r>
            <a:r>
              <a:rPr lang="en-US" altLang="ja-JP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(Discount Service Available)</a:t>
            </a:r>
            <a:endParaRPr lang="ja-JP" altLang="en-US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51121" y="126979"/>
            <a:ext cx="1191714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Where &amp; How to buy </a:t>
            </a:r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IC Cards </a:t>
            </a:r>
            <a:endParaRPr lang="ja-JP" altLang="en-US" sz="7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425964" y="1195738"/>
            <a:ext cx="11454672" cy="0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8737994" y="1119257"/>
            <a:ext cx="357773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ja-JP" sz="7000" b="1" dirty="0">
                <a:solidFill>
                  <a:srgbClr val="00B050"/>
                </a:solidFill>
              </a:rPr>
              <a:t>i</a:t>
            </a:r>
            <a:r>
              <a:rPr lang="en-US" altLang="ja-JP" sz="7000" b="1" dirty="0" smtClean="0">
                <a:solidFill>
                  <a:srgbClr val="00B050"/>
                </a:solidFill>
              </a:rPr>
              <a:t>n Kyoto</a:t>
            </a:r>
            <a:endParaRPr lang="ja-JP" altLang="en-US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258" y="2111534"/>
            <a:ext cx="3463012" cy="461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29" y="1585457"/>
            <a:ext cx="6857899" cy="514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57"/>
            <a:ext cx="3947886" cy="3741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6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716280" y="-10007"/>
            <a:ext cx="1086163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Kansai One Pass </a:t>
            </a:r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in Kyoto</a:t>
            </a:r>
            <a:r>
              <a:rPr lang="en-US" altLang="ja-JP" sz="7000" b="1" dirty="0" smtClean="0">
                <a:ln/>
                <a:solidFill>
                  <a:srgbClr val="FF0000"/>
                </a:solidFill>
              </a:rPr>
              <a:t> </a:t>
            </a:r>
            <a:endParaRPr lang="ja-JP" altLang="en-US" sz="70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716280" y="1109234"/>
            <a:ext cx="10861638" cy="15383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49" y="1886238"/>
            <a:ext cx="3626330" cy="483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3321852" y="1092061"/>
            <a:ext cx="825606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4400" b="1" dirty="0" smtClean="0">
                <a:ln/>
                <a:solidFill>
                  <a:srgbClr val="0000FF"/>
                </a:solidFill>
              </a:rPr>
              <a:t>Comparison with Kansai Thru Pass</a:t>
            </a:r>
            <a:endParaRPr lang="ja-JP" altLang="en-US" sz="4400" b="1" dirty="0">
              <a:ln/>
              <a:solidFill>
                <a:srgbClr val="0000F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7265" r="8083" b="6292"/>
          <a:stretch/>
        </p:blipFill>
        <p:spPr>
          <a:xfrm>
            <a:off x="4825788" y="2770805"/>
            <a:ext cx="3586361" cy="300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" y="1742987"/>
            <a:ext cx="5063553" cy="506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1" y="3516379"/>
            <a:ext cx="3323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716280" y="0"/>
            <a:ext cx="1086163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Bus One-Day Pass </a:t>
            </a:r>
            <a:r>
              <a:rPr lang="en-US" altLang="ja-JP" sz="7000" b="1" dirty="0" smtClean="0">
                <a:ln/>
                <a:solidFill>
                  <a:srgbClr val="FF6600"/>
                </a:solidFill>
              </a:rPr>
              <a:t>in Kyoto </a:t>
            </a:r>
            <a:endParaRPr lang="ja-JP" altLang="en-US" sz="7000" b="1" dirty="0">
              <a:ln/>
              <a:solidFill>
                <a:srgbClr val="FF66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716280" y="1154168"/>
            <a:ext cx="10861638" cy="15383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4" y="1485043"/>
            <a:ext cx="3914097" cy="521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7" y="1314694"/>
            <a:ext cx="3205164" cy="327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61" y="1578844"/>
            <a:ext cx="3388124" cy="503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02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716280" y="-87086"/>
            <a:ext cx="10861638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Where to buy </a:t>
            </a:r>
            <a:br>
              <a:rPr lang="en-US" altLang="ja-JP" sz="7000" b="1" dirty="0" smtClean="0">
                <a:ln/>
                <a:solidFill>
                  <a:srgbClr val="00B050"/>
                </a:solidFill>
              </a:rPr>
            </a:br>
            <a:r>
              <a:rPr lang="en-US" altLang="ja-JP" sz="7000" b="1" dirty="0" smtClean="0">
                <a:ln/>
                <a:solidFill>
                  <a:srgbClr val="00B050"/>
                </a:solidFill>
              </a:rPr>
              <a:t>Bus One-Day Pass </a:t>
            </a:r>
            <a:r>
              <a:rPr lang="en-US" altLang="ja-JP" sz="7000" b="1" dirty="0" smtClean="0">
                <a:ln/>
                <a:solidFill>
                  <a:srgbClr val="FF6600"/>
                </a:solidFill>
              </a:rPr>
              <a:t>in Kyoto </a:t>
            </a:r>
            <a:endParaRPr lang="ja-JP" altLang="en-US" sz="7000" b="1" dirty="0">
              <a:ln/>
              <a:solidFill>
                <a:srgbClr val="FF66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716280" y="1063374"/>
            <a:ext cx="10861638" cy="15383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34" y="2054414"/>
            <a:ext cx="3101362" cy="4605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78" y="2075644"/>
            <a:ext cx="6286219" cy="471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2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6" r="-371"/>
          <a:stretch/>
        </p:blipFill>
        <p:spPr>
          <a:xfrm>
            <a:off x="8951175" y="2363844"/>
            <a:ext cx="3123377" cy="425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-56029" y="0"/>
            <a:ext cx="12304058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600" b="1" dirty="0" smtClean="0">
                <a:ln/>
                <a:solidFill>
                  <a:srgbClr val="FF0000"/>
                </a:solidFill>
              </a:rPr>
              <a:t>Where to buy </a:t>
            </a:r>
            <a:r>
              <a:rPr lang="en-US" altLang="ja-JP" sz="6600" b="1" dirty="0" smtClean="0">
                <a:ln/>
                <a:solidFill>
                  <a:srgbClr val="0000FF"/>
                </a:solidFill>
              </a:rPr>
              <a:t/>
            </a:r>
            <a:br>
              <a:rPr lang="en-US" altLang="ja-JP" sz="6600" b="1" dirty="0" smtClean="0">
                <a:ln/>
                <a:solidFill>
                  <a:srgbClr val="0000FF"/>
                </a:solidFill>
              </a:rPr>
            </a:br>
            <a:r>
              <a:rPr lang="en-US" altLang="ja-JP" sz="6600" b="1" dirty="0" smtClean="0">
                <a:ln/>
                <a:solidFill>
                  <a:srgbClr val="0000FF"/>
                </a:solidFill>
              </a:rPr>
              <a:t>Subway &amp; Bus</a:t>
            </a:r>
            <a:r>
              <a:rPr lang="en-US" altLang="ja-JP" sz="6600" b="1" dirty="0">
                <a:ln/>
                <a:solidFill>
                  <a:srgbClr val="0000FF"/>
                </a:solidFill>
              </a:rPr>
              <a:t> </a:t>
            </a:r>
            <a:r>
              <a:rPr lang="en-US" altLang="ja-JP" sz="6600" b="1" dirty="0" smtClean="0">
                <a:ln/>
                <a:solidFill>
                  <a:srgbClr val="0000FF"/>
                </a:solidFill>
              </a:rPr>
              <a:t>Day Passes </a:t>
            </a:r>
            <a:r>
              <a:rPr lang="en-US" altLang="ja-JP" sz="6600" b="1" dirty="0" smtClean="0">
                <a:ln/>
                <a:solidFill>
                  <a:srgbClr val="FF6600"/>
                </a:solidFill>
              </a:rPr>
              <a:t>in Kyoto </a:t>
            </a:r>
            <a:endParaRPr lang="ja-JP" altLang="en-US" sz="6600" b="1" dirty="0">
              <a:ln/>
              <a:solidFill>
                <a:srgbClr val="FF66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117448" y="1102619"/>
            <a:ext cx="11957104" cy="36224"/>
          </a:xfrm>
          <a:prstGeom prst="line">
            <a:avLst/>
          </a:prstGeom>
          <a:ln w="76200">
            <a:solidFill>
              <a:srgbClr val="D40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1054" y="1565739"/>
            <a:ext cx="2216817" cy="332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3466" y="3863938"/>
            <a:ext cx="2204852" cy="3302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8" y="2473154"/>
            <a:ext cx="5134032" cy="403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1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51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Location</a:t>
            </a:r>
            <a:r>
              <a:rPr lang="en-US" altLang="ja-JP" sz="4000" dirty="0" smtClean="0"/>
              <a:t> </a:t>
            </a:r>
            <a:r>
              <a:rPr lang="en-US" altLang="ja-JP" sz="4000" dirty="0"/>
              <a:t>: </a:t>
            </a:r>
            <a:r>
              <a:rPr lang="en-US" altLang="ja-JP" sz="4000" dirty="0" smtClean="0"/>
              <a:t>northeast </a:t>
            </a:r>
            <a:r>
              <a:rPr lang="en-US" altLang="ja-JP" sz="4000" dirty="0"/>
              <a:t>of Kyoto city</a:t>
            </a:r>
          </a:p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Distance</a:t>
            </a:r>
            <a:r>
              <a:rPr lang="en-US" altLang="ja-JP" sz="4000" dirty="0" smtClean="0"/>
              <a:t> : </a:t>
            </a:r>
            <a:r>
              <a:rPr lang="en-US" altLang="ja-JP" sz="4000" dirty="0"/>
              <a:t>4.7 mile (7.6 km</a:t>
            </a:r>
            <a:r>
              <a:rPr lang="en-US" altLang="ja-JP" sz="4000" dirty="0" smtClean="0"/>
              <a:t>)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from </a:t>
            </a:r>
            <a:r>
              <a:rPr lang="en-US" altLang="ja-JP" sz="4000" dirty="0"/>
              <a:t>Kyoto Station </a:t>
            </a:r>
          </a:p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Transportation </a:t>
            </a:r>
            <a:r>
              <a:rPr lang="en-US" altLang="ja-JP" sz="4000" dirty="0">
                <a:solidFill>
                  <a:srgbClr val="0000CC"/>
                </a:solidFill>
              </a:rPr>
              <a:t>&amp; Time / </a:t>
            </a:r>
            <a:r>
              <a:rPr lang="en-US" altLang="ja-JP" sz="4000" dirty="0" smtClean="0">
                <a:solidFill>
                  <a:srgbClr val="0000CC"/>
                </a:solidFill>
              </a:rPr>
              <a:t>Fare for an adult</a:t>
            </a:r>
            <a:endParaRPr lang="en-US" altLang="ja-JP" sz="40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6463"/>
              </p:ext>
            </p:extLst>
          </p:nvPr>
        </p:nvGraphicFramePr>
        <p:xfrm>
          <a:off x="475935" y="1905215"/>
          <a:ext cx="11439994" cy="2560320"/>
        </p:xfrm>
        <a:graphic>
          <a:graphicData uri="http://schemas.openxmlformats.org/drawingml/2006/table">
            <a:tbl>
              <a:tblPr firstCol="1" bandRow="1">
                <a:tableStyleId>{C4B1156A-380E-4F78-BDF5-A606A8083BF9}</a:tableStyleId>
              </a:tblPr>
              <a:tblGrid>
                <a:gridCol w="4395798"/>
                <a:gridCol w="2814700"/>
                <a:gridCol w="4229496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🚋 🚌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Subway &amp; Bus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30- 35 min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¥490 (¥430 if IC card)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🚌</a:t>
                      </a:r>
                      <a:r>
                        <a:rPr lang="ja-JP" alt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only Bus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over 40 min 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¥230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🚖</a:t>
                      </a:r>
                      <a:r>
                        <a:rPr lang="ja-JP" alt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Taxi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25- 30 min</a:t>
                      </a:r>
                      <a:r>
                        <a:rPr lang="en-US" altLang="ja-JP" sz="3600" b="1" dirty="0" smtClean="0">
                          <a:solidFill>
                            <a:srgbClr val="7030A0"/>
                          </a:solidFill>
                        </a:rPr>
                        <a:t>*</a:t>
                      </a:r>
                      <a:r>
                        <a:rPr lang="en-US" altLang="ja-JP" sz="3600" dirty="0" smtClean="0"/>
                        <a:t> 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about ¥2200</a:t>
                      </a:r>
                      <a:r>
                        <a:rPr lang="en-US" altLang="ja-JP" sz="3600" b="1" dirty="0" smtClean="0">
                          <a:solidFill>
                            <a:srgbClr val="7030A0"/>
                          </a:solidFill>
                        </a:rPr>
                        <a:t>* </a:t>
                      </a:r>
                      <a:r>
                        <a:rPr lang="en-US" altLang="ja-JP" sz="3600" b="0" dirty="0" smtClean="0">
                          <a:solidFill>
                            <a:schemeClr val="tx1"/>
                          </a:solidFill>
                        </a:rPr>
                        <a:t>a car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🚲</a:t>
                      </a:r>
                      <a:r>
                        <a:rPr lang="ja-JP" alt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Bicycle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600" dirty="0" smtClean="0"/>
                        <a:t>about 45 min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2490" y="4919008"/>
            <a:ext cx="12366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From Near </a:t>
            </a:r>
            <a:r>
              <a:rPr lang="en-US" altLang="ja-JP" sz="4000" dirty="0">
                <a:solidFill>
                  <a:srgbClr val="0000CC"/>
                </a:solidFill>
              </a:rPr>
              <a:t>Bus </a:t>
            </a:r>
            <a:r>
              <a:rPr lang="en-US" altLang="ja-JP" sz="4000" dirty="0" smtClean="0">
                <a:solidFill>
                  <a:srgbClr val="0000CC"/>
                </a:solidFill>
              </a:rPr>
              <a:t>Stop… </a:t>
            </a:r>
          </a:p>
          <a:p>
            <a:r>
              <a:rPr lang="en-US" altLang="ja-JP" sz="4000" dirty="0" smtClean="0"/>
              <a:t>   </a:t>
            </a:r>
            <a:r>
              <a:rPr lang="ja-JP" altLang="en-US" sz="4000" dirty="0" smtClean="0"/>
              <a:t>➀</a:t>
            </a:r>
            <a:r>
              <a:rPr lang="en-US" altLang="ja-JP" sz="4000" dirty="0"/>
              <a:t> </a:t>
            </a:r>
            <a:r>
              <a:rPr lang="en-US" altLang="ja-JP" sz="4000" b="1" dirty="0" err="1">
                <a:solidFill>
                  <a:srgbClr val="008000"/>
                </a:solidFill>
              </a:rPr>
              <a:t>Ginkakuji-mae</a:t>
            </a:r>
            <a:r>
              <a:rPr lang="en-US" altLang="ja-JP" sz="4000" dirty="0"/>
              <a:t> : walk 4 </a:t>
            </a:r>
            <a:r>
              <a:rPr lang="en-US" altLang="ja-JP" sz="4000" dirty="0" smtClean="0"/>
              <a:t>min </a:t>
            </a:r>
          </a:p>
          <a:p>
            <a:r>
              <a:rPr lang="en-US" altLang="ja-JP" sz="4000" dirty="0"/>
              <a:t> </a:t>
            </a:r>
            <a:r>
              <a:rPr lang="en-US" altLang="ja-JP" sz="4000" dirty="0" smtClean="0"/>
              <a:t>  </a:t>
            </a:r>
            <a:r>
              <a:rPr lang="ja-JP" altLang="en-US" sz="4000" dirty="0" smtClean="0"/>
              <a:t>②</a:t>
            </a:r>
            <a:r>
              <a:rPr lang="en-US" altLang="ja-JP" sz="4000" dirty="0" smtClean="0"/>
              <a:t> </a:t>
            </a:r>
            <a:r>
              <a:rPr lang="en-US" altLang="ja-JP" sz="4000" b="1" dirty="0" err="1">
                <a:solidFill>
                  <a:srgbClr val="008000"/>
                </a:solidFill>
              </a:rPr>
              <a:t>Ginkakuji-michi</a:t>
            </a:r>
            <a:r>
              <a:rPr lang="en-US" altLang="ja-JP" sz="4000" b="1" dirty="0"/>
              <a:t> </a:t>
            </a:r>
            <a:r>
              <a:rPr lang="en-US" altLang="ja-JP" sz="4000" dirty="0"/>
              <a:t>: walk 7 </a:t>
            </a:r>
            <a:r>
              <a:rPr lang="en-US" altLang="ja-JP" sz="4000" dirty="0" smtClean="0"/>
              <a:t>min</a:t>
            </a:r>
            <a:endParaRPr lang="en-US" altLang="ja-JP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2332" y="4416638"/>
            <a:ext cx="11887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300" b="1" u="sng" dirty="0">
                <a:solidFill>
                  <a:srgbClr val="7030A0"/>
                </a:solidFill>
              </a:rPr>
              <a:t>∗</a:t>
            </a:r>
            <a:r>
              <a:rPr lang="en-US" altLang="ja-JP" sz="3300" u="sng" dirty="0"/>
              <a:t>need more </a:t>
            </a:r>
            <a:r>
              <a:rPr lang="en-US" altLang="ja-JP" sz="3300" u="sng" dirty="0" smtClean="0"/>
              <a:t>time &amp; fare </a:t>
            </a:r>
            <a:r>
              <a:rPr lang="en-US" altLang="ja-JP" sz="3300" u="sng" dirty="0"/>
              <a:t>on peak season because of heavy traffic jam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02" y="5949902"/>
            <a:ext cx="3245827" cy="81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-56029" y="56290"/>
            <a:ext cx="1230405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600" b="1" dirty="0" smtClean="0">
                <a:ln/>
                <a:solidFill>
                  <a:srgbClr val="0000FF"/>
                </a:solidFill>
              </a:rPr>
              <a:t>Subway &amp; Bus</a:t>
            </a:r>
            <a:r>
              <a:rPr lang="en-US" altLang="ja-JP" sz="6600" b="1" dirty="0">
                <a:ln/>
                <a:solidFill>
                  <a:srgbClr val="0000FF"/>
                </a:solidFill>
              </a:rPr>
              <a:t> </a:t>
            </a:r>
            <a:r>
              <a:rPr lang="en-US" altLang="ja-JP" sz="6600" b="1" dirty="0" smtClean="0">
                <a:ln/>
                <a:solidFill>
                  <a:srgbClr val="0000FF"/>
                </a:solidFill>
              </a:rPr>
              <a:t>Day Passes </a:t>
            </a:r>
            <a:r>
              <a:rPr lang="en-US" altLang="ja-JP" sz="6600" b="1" dirty="0" smtClean="0">
                <a:ln/>
                <a:solidFill>
                  <a:srgbClr val="FF6600"/>
                </a:solidFill>
              </a:rPr>
              <a:t>in Kyoto </a:t>
            </a:r>
            <a:endParaRPr lang="ja-JP" altLang="en-US" sz="6600" b="1" dirty="0">
              <a:ln/>
              <a:solidFill>
                <a:srgbClr val="FF66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118782" y="1140768"/>
            <a:ext cx="11954436" cy="68214"/>
          </a:xfrm>
          <a:prstGeom prst="line">
            <a:avLst/>
          </a:prstGeom>
          <a:ln w="76200">
            <a:solidFill>
              <a:srgbClr val="D40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34" y="1364678"/>
            <a:ext cx="4003219" cy="533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6804" y="3878278"/>
            <a:ext cx="1915350" cy="2869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lum bright="1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6878" y="1472448"/>
            <a:ext cx="1915201" cy="2869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32605"/>
          <a:stretch/>
        </p:blipFill>
        <p:spPr>
          <a:xfrm>
            <a:off x="118782" y="1473271"/>
            <a:ext cx="4716826" cy="522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6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218434"/>
            <a:ext cx="6349206" cy="421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1503029" y="-33760"/>
            <a:ext cx="918594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600" b="1" dirty="0" smtClean="0">
                <a:ln/>
                <a:solidFill>
                  <a:srgbClr val="FF0000"/>
                </a:solidFill>
              </a:rPr>
              <a:t>Main Day Passes </a:t>
            </a:r>
            <a:r>
              <a:rPr lang="en-US" altLang="ja-JP" sz="6600" b="1" dirty="0" smtClean="0">
                <a:ln/>
                <a:solidFill>
                  <a:srgbClr val="00B050"/>
                </a:solidFill>
              </a:rPr>
              <a:t>in Kyoto </a:t>
            </a:r>
            <a:endParaRPr lang="ja-JP" altLang="en-US" sz="6600" b="1" dirty="0">
              <a:ln/>
              <a:solidFill>
                <a:srgbClr val="00B05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518160" y="1052598"/>
            <a:ext cx="11155680" cy="0"/>
          </a:xfrm>
          <a:prstGeom prst="line">
            <a:avLst/>
          </a:prstGeom>
          <a:ln w="762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5510" y="4173930"/>
            <a:ext cx="1959438" cy="2935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51201" y="4108078"/>
            <a:ext cx="2012252" cy="301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3" y="1383502"/>
            <a:ext cx="2047487" cy="2989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9" y="1451155"/>
            <a:ext cx="1993703" cy="2960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テキスト ボックス 19"/>
          <p:cNvSpPr txBox="1"/>
          <p:nvPr/>
        </p:nvSpPr>
        <p:spPr>
          <a:xfrm>
            <a:off x="3127581" y="1052598"/>
            <a:ext cx="593683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92D050"/>
                </a:solidFill>
              </a:rPr>
              <a:t>Type, Price, Area</a:t>
            </a:r>
            <a:endParaRPr lang="ja-JP" altLang="en-US" sz="6000" b="1" dirty="0">
              <a:ln/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-318249" y="-87218"/>
            <a:ext cx="1282849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How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to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Get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to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err="1" smtClean="0">
                <a:ln/>
                <a:solidFill>
                  <a:srgbClr val="FFCC00"/>
                </a:solidFill>
              </a:rPr>
              <a:t>Ginkakuji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Temple </a:t>
            </a:r>
            <a:endParaRPr lang="ja-JP" altLang="en-US" sz="7000" b="1" dirty="0">
              <a:ln/>
              <a:solidFill>
                <a:srgbClr val="FFCC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CC00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53251" y="1029658"/>
            <a:ext cx="11685494" cy="37338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713899" y="900570"/>
            <a:ext cx="64780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FF0000"/>
                </a:solidFill>
              </a:rPr>
              <a:t>From</a:t>
            </a:r>
            <a:r>
              <a:rPr lang="ja-JP" alt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altLang="ja-JP" sz="6000" b="1" dirty="0" smtClean="0">
                <a:ln/>
                <a:solidFill>
                  <a:srgbClr val="FF0000"/>
                </a:solidFill>
              </a:rPr>
              <a:t>Kyoto Station</a:t>
            </a:r>
            <a:endParaRPr lang="ja-JP" altLang="en-US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04" y="1823796"/>
            <a:ext cx="5124227" cy="494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3" y="1299067"/>
            <a:ext cx="4289612" cy="2907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44" y="3117021"/>
            <a:ext cx="5355160" cy="3651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8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-318249" y="-87218"/>
            <a:ext cx="1282849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How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to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Get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to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err="1">
                <a:ln/>
                <a:solidFill>
                  <a:srgbClr val="FFCC00"/>
                </a:solidFill>
              </a:rPr>
              <a:t>K</a:t>
            </a:r>
            <a:r>
              <a:rPr lang="en-US" altLang="ja-JP" sz="7000" b="1" dirty="0" err="1" smtClean="0">
                <a:ln/>
                <a:solidFill>
                  <a:srgbClr val="FFCC00"/>
                </a:solidFill>
              </a:rPr>
              <a:t>inkakuji</a:t>
            </a:r>
            <a:r>
              <a:rPr lang="ja-JP" altLang="en-US" sz="7000" b="1" dirty="0" smtClean="0">
                <a:ln/>
                <a:solidFill>
                  <a:srgbClr val="FFCC00"/>
                </a:solidFill>
              </a:rPr>
              <a:t> </a:t>
            </a:r>
            <a:r>
              <a:rPr lang="en-US" altLang="ja-JP" sz="7000" b="1" dirty="0" smtClean="0">
                <a:ln/>
                <a:solidFill>
                  <a:srgbClr val="FFCC00"/>
                </a:solidFill>
              </a:rPr>
              <a:t>Temple </a:t>
            </a:r>
            <a:endParaRPr lang="ja-JP" altLang="en-US" sz="7000" b="1" dirty="0">
              <a:ln/>
              <a:solidFill>
                <a:srgbClr val="FFCC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CC00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53251" y="1029658"/>
            <a:ext cx="11685494" cy="37338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713899" y="900570"/>
            <a:ext cx="64780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6000" b="1" dirty="0" smtClean="0">
                <a:ln/>
                <a:solidFill>
                  <a:srgbClr val="FF0000"/>
                </a:solidFill>
              </a:rPr>
              <a:t>From</a:t>
            </a:r>
            <a:r>
              <a:rPr lang="ja-JP" alt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altLang="ja-JP" sz="6000" b="1" dirty="0" smtClean="0">
                <a:ln/>
                <a:solidFill>
                  <a:srgbClr val="FF0000"/>
                </a:solidFill>
              </a:rPr>
              <a:t>Kyoto Station</a:t>
            </a:r>
            <a:endParaRPr lang="ja-JP" altLang="en-US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2" y="1313150"/>
            <a:ext cx="4095429" cy="2776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989" y="1982903"/>
            <a:ext cx="4539784" cy="456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5" y="4039457"/>
            <a:ext cx="4239316" cy="2826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43" y="2890981"/>
            <a:ext cx="4818646" cy="2928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86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8132442" y="0"/>
            <a:ext cx="4059558" cy="3492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0" y="3492661"/>
            <a:ext cx="12192000" cy="3371565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0" y="-13138"/>
            <a:ext cx="8132442" cy="3488721"/>
          </a:xfrm>
          <a:prstGeom prst="rect">
            <a:avLst/>
          </a:prstGeom>
          <a:solidFill>
            <a:srgbClr val="F6E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8" y="426437"/>
            <a:ext cx="3528740" cy="22466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71" y="4094079"/>
            <a:ext cx="2676278" cy="21656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91" y="308178"/>
            <a:ext cx="2486472" cy="24864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68" y="4378364"/>
            <a:ext cx="2762212" cy="18437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26" y="3689192"/>
            <a:ext cx="1782589" cy="2602319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8943130" y="812765"/>
            <a:ext cx="2438181" cy="1462395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prstClr val="white"/>
                </a:solidFill>
              </a:rPr>
              <a:t>JR</a:t>
            </a:r>
            <a:r>
              <a:rPr lang="ja-JP" altLang="en-US" sz="5400" dirty="0" smtClean="0">
                <a:solidFill>
                  <a:prstClr val="white"/>
                </a:solidFill>
              </a:rPr>
              <a:t> </a:t>
            </a:r>
            <a:r>
              <a:rPr lang="en-US" altLang="ja-JP" sz="5400" dirty="0" smtClean="0">
                <a:solidFill>
                  <a:prstClr val="white"/>
                </a:solidFill>
              </a:rPr>
              <a:t>pass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04673" y="2752296"/>
            <a:ext cx="164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IC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card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49749" y="2752296"/>
            <a:ext cx="355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One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7666" y="6173417"/>
            <a:ext cx="361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Thru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437031" y="6173417"/>
            <a:ext cx="381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Bus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one-day 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07448" y="6173417"/>
            <a:ext cx="417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Subway &amp; Bus 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04806" y="956990"/>
            <a:ext cx="16898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OK</a:t>
            </a:r>
            <a:endParaRPr lang="ja-JP" alt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437031" y="2379154"/>
            <a:ext cx="356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Unavailable</a:t>
            </a:r>
            <a:endParaRPr lang="ja-JP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318641" y="3569169"/>
            <a:ext cx="76371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Available for All Routes</a:t>
            </a:r>
            <a:endParaRPr lang="ja-JP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8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8132442" y="0"/>
            <a:ext cx="4059558" cy="3492661"/>
          </a:xfrm>
          <a:prstGeom prst="rect">
            <a:avLst/>
          </a:prstGeom>
          <a:solidFill>
            <a:srgbClr val="A0F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0" y="3492661"/>
            <a:ext cx="8132442" cy="3371565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0" y="-13138"/>
            <a:ext cx="8132442" cy="3488721"/>
          </a:xfrm>
          <a:prstGeom prst="rect">
            <a:avLst/>
          </a:prstGeom>
          <a:solidFill>
            <a:srgbClr val="F6E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1" y="363220"/>
            <a:ext cx="3528740" cy="22466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54" y="4318141"/>
            <a:ext cx="2430912" cy="19670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71" y="306455"/>
            <a:ext cx="2486472" cy="24864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59" y="4413522"/>
            <a:ext cx="2762212" cy="18437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56" y="248531"/>
            <a:ext cx="1782589" cy="2602319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8943130" y="4045658"/>
            <a:ext cx="2438181" cy="1462395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prstClr val="white"/>
                </a:solidFill>
              </a:rPr>
              <a:t>JR</a:t>
            </a:r>
            <a:r>
              <a:rPr lang="ja-JP" altLang="en-US" sz="5400" dirty="0" smtClean="0">
                <a:solidFill>
                  <a:prstClr val="white"/>
                </a:solidFill>
              </a:rPr>
              <a:t> </a:t>
            </a:r>
            <a:r>
              <a:rPr lang="en-US" altLang="ja-JP" sz="5400" dirty="0" smtClean="0">
                <a:solidFill>
                  <a:prstClr val="white"/>
                </a:solidFill>
              </a:rPr>
              <a:t>pass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04673" y="2752296"/>
            <a:ext cx="164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IC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card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49749" y="2752296"/>
            <a:ext cx="355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One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1758" y="6156340"/>
            <a:ext cx="354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Thru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437225" y="2752296"/>
            <a:ext cx="372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Bus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one-day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56355" y="6173417"/>
            <a:ext cx="407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Subway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 &amp; Bus pass</a:t>
            </a:r>
            <a:endParaRPr lang="ja-JP" altLang="en-US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506560" y="954932"/>
            <a:ext cx="16898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OK</a:t>
            </a:r>
            <a:endParaRPr lang="ja-JP" alt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377469" y="5604030"/>
            <a:ext cx="356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Unavailable</a:t>
            </a:r>
            <a:endParaRPr lang="ja-JP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431753" y="580194"/>
            <a:ext cx="34609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Flat Fare Zone only</a:t>
            </a:r>
            <a:endParaRPr lang="ja-JP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7635" y="3451233"/>
            <a:ext cx="76371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Available for All Routes</a:t>
            </a:r>
            <a:endParaRPr lang="ja-JP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0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3492661"/>
            <a:ext cx="8132442" cy="3371565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0" y="-13138"/>
            <a:ext cx="8132442" cy="3488721"/>
          </a:xfrm>
          <a:prstGeom prst="rect">
            <a:avLst/>
          </a:prstGeom>
          <a:solidFill>
            <a:srgbClr val="F6E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6" y="431706"/>
            <a:ext cx="3528740" cy="22466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1" y="4289998"/>
            <a:ext cx="2430912" cy="19670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32" y="306454"/>
            <a:ext cx="2486472" cy="24864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61" y="4351641"/>
            <a:ext cx="2762212" cy="18437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17" y="3492661"/>
            <a:ext cx="1782589" cy="2602319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8873480" y="623257"/>
            <a:ext cx="2770265" cy="1844233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prstClr val="white"/>
                </a:solidFill>
              </a:rPr>
              <a:t>JR</a:t>
            </a:r>
            <a:r>
              <a:rPr lang="ja-JP" altLang="en-US" sz="5400" dirty="0" smtClean="0">
                <a:solidFill>
                  <a:prstClr val="white"/>
                </a:solidFill>
              </a:rPr>
              <a:t> </a:t>
            </a:r>
            <a:r>
              <a:rPr lang="en-US" altLang="ja-JP" sz="5400" dirty="0" smtClean="0">
                <a:solidFill>
                  <a:prstClr val="white"/>
                </a:solidFill>
              </a:rPr>
              <a:t>pass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04673" y="2752296"/>
            <a:ext cx="164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IC</a:t>
            </a:r>
            <a:r>
              <a:rPr lang="ja-JP" altLang="en-US" sz="4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card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79432" y="2752296"/>
            <a:ext cx="373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4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One</a:t>
            </a:r>
            <a:r>
              <a:rPr lang="ja-JP" altLang="en-US" sz="4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1707" y="6156340"/>
            <a:ext cx="367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36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Thru</a:t>
            </a:r>
            <a:r>
              <a:rPr lang="ja-JP" altLang="en-US" sz="4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307822" y="6094980"/>
            <a:ext cx="385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Bus</a:t>
            </a:r>
            <a:r>
              <a:rPr lang="ja-JP" altLang="en-US" sz="4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one-day pass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11405" y="6173418"/>
            <a:ext cx="427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Subway</a:t>
            </a:r>
            <a:r>
              <a:rPr lang="en-US" altLang="ja-JP" sz="36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&amp; Bus pass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32597" y="954932"/>
            <a:ext cx="21636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OK</a:t>
            </a:r>
            <a:endParaRPr lang="ja-JP" alt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211827" y="4507874"/>
            <a:ext cx="39503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Unavailable</a:t>
            </a:r>
            <a:endParaRPr lang="ja-JP" alt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47635" y="3451233"/>
            <a:ext cx="76371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Available for </a:t>
            </a:r>
            <a:r>
              <a:rPr lang="en-US" altLang="ja-JP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lmost </a:t>
            </a:r>
          </a:p>
          <a:p>
            <a:pPr algn="ctr"/>
            <a:r>
              <a:rPr lang="en-US" altLang="ja-JP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ll </a:t>
            </a:r>
            <a:r>
              <a:rPr lang="en-US" altLang="ja-JP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en-US" altLang="ja-JP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outes</a:t>
            </a:r>
            <a:endParaRPr lang="ja-JP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8211827" y="1620936"/>
            <a:ext cx="39503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Unavailable</a:t>
            </a:r>
            <a:endParaRPr lang="ja-JP" alt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132442" y="0"/>
            <a:ext cx="4059558" cy="68580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310600" y="2524592"/>
            <a:ext cx="175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4472C4">
                    <a:lumMod val="50000"/>
                  </a:srgbClr>
                </a:solidFill>
              </a:rPr>
              <a:t>JR Pass</a:t>
            </a:r>
            <a:endParaRPr lang="ja-JP" altLang="en-US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818965" y="5975011"/>
            <a:ext cx="872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/>
              <a:t>☆</a:t>
            </a:r>
            <a:r>
              <a:rPr lang="en-US" altLang="ja-JP" sz="5400" b="1" dirty="0" smtClean="0">
                <a:solidFill>
                  <a:srgbClr val="0070C0"/>
                </a:solidFill>
              </a:rPr>
              <a:t>W</a:t>
            </a:r>
            <a:r>
              <a:rPr kumimoji="1" lang="en-US" altLang="ja-JP" sz="5400" b="1" dirty="0" smtClean="0">
                <a:solidFill>
                  <a:srgbClr val="0070C0"/>
                </a:solidFill>
              </a:rPr>
              <a:t>est JR Bus </a:t>
            </a:r>
            <a:r>
              <a:rPr lang="en-US" altLang="ja-JP" sz="5400" b="1" dirty="0"/>
              <a:t>:</a:t>
            </a:r>
            <a:r>
              <a:rPr lang="ja-JP" altLang="en-US" sz="5400" b="1" dirty="0" smtClean="0"/>
              <a:t> </a:t>
            </a:r>
            <a:r>
              <a:rPr lang="en-US" altLang="ja-JP" sz="5400" b="1" dirty="0" smtClean="0"/>
              <a:t>unavailable</a:t>
            </a:r>
            <a:endParaRPr kumimoji="1" lang="ja-JP" altLang="en-US" sz="5400" b="1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434884"/>
              </p:ext>
            </p:extLst>
          </p:nvPr>
        </p:nvGraphicFramePr>
        <p:xfrm>
          <a:off x="0" y="0"/>
          <a:ext cx="12208756" cy="6123188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315968"/>
                <a:gridCol w="4023360"/>
                <a:gridCol w="3869428"/>
              </a:tblGrid>
              <a:tr h="171907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008000"/>
                          </a:solidFill>
                        </a:rPr>
                        <a:t>Kyoto City</a:t>
                      </a:r>
                      <a:r>
                        <a:rPr kumimoji="1" lang="en-US" altLang="ja-JP" sz="5400" baseline="0" dirty="0" smtClean="0">
                          <a:solidFill>
                            <a:srgbClr val="008000"/>
                          </a:solidFill>
                        </a:rPr>
                        <a:t> B</a:t>
                      </a:r>
                      <a:r>
                        <a:rPr kumimoji="1" lang="en-US" altLang="ja-JP" sz="5400" dirty="0" smtClean="0">
                          <a:solidFill>
                            <a:srgbClr val="008000"/>
                          </a:solidFill>
                        </a:rPr>
                        <a:t>us  </a:t>
                      </a:r>
                      <a:r>
                        <a:rPr kumimoji="1" lang="en-US" altLang="ja-JP" sz="5400" dirty="0" smtClean="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kumimoji="1" lang="en-US" altLang="ja-JP" sz="5400" dirty="0" smtClean="0">
                          <a:solidFill>
                            <a:srgbClr val="249439"/>
                          </a:solidFill>
                        </a:rPr>
                        <a:t> </a:t>
                      </a:r>
                      <a:r>
                        <a:rPr kumimoji="1" lang="en-US" altLang="ja-JP" sz="5400" baseline="0" dirty="0" smtClean="0">
                          <a:solidFill>
                            <a:srgbClr val="002060"/>
                          </a:solidFill>
                        </a:rPr>
                        <a:t>Subway</a:t>
                      </a:r>
                      <a:endParaRPr kumimoji="1" lang="ja-JP" altLang="en-US" sz="54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C00000"/>
                          </a:solidFill>
                        </a:rPr>
                        <a:t>Kyoto Bus</a:t>
                      </a:r>
                      <a:endParaRPr kumimoji="1" lang="ja-JP" altLang="en-US" sz="5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err="1" smtClean="0">
                          <a:solidFill>
                            <a:srgbClr val="FF0000"/>
                          </a:solidFill>
                        </a:rPr>
                        <a:t>Keihan</a:t>
                      </a:r>
                      <a:r>
                        <a:rPr kumimoji="1" lang="en-US" altLang="ja-JP" sz="5400" baseline="0" dirty="0" smtClean="0">
                          <a:solidFill>
                            <a:srgbClr val="FF0000"/>
                          </a:solidFill>
                        </a:rPr>
                        <a:t> Bus</a:t>
                      </a:r>
                      <a:endParaRPr kumimoji="1" lang="ja-JP" alt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63686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u="sng" dirty="0" smtClean="0">
                          <a:solidFill>
                            <a:srgbClr val="FF0000"/>
                          </a:solidFill>
                        </a:rPr>
                        <a:t>ALL</a:t>
                      </a:r>
                      <a:r>
                        <a:rPr kumimoji="1" lang="en-US" altLang="ja-JP" sz="5400" b="1" dirty="0" smtClean="0"/>
                        <a:t> services</a:t>
                      </a:r>
                    </a:p>
                    <a:p>
                      <a:pPr algn="ctr"/>
                      <a:r>
                        <a:rPr kumimoji="1" lang="en-US" altLang="ja-JP" sz="5400" b="1" dirty="0" smtClean="0"/>
                        <a:t>available</a:t>
                      </a:r>
                      <a:endParaRPr kumimoji="1" lang="ja-JP" altLang="en-US" sz="54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1" u="sng" dirty="0" smtClean="0">
                          <a:solidFill>
                            <a:srgbClr val="FF0000"/>
                          </a:solidFill>
                        </a:rPr>
                        <a:t>Most</a:t>
                      </a:r>
                      <a:r>
                        <a:rPr kumimoji="1" lang="en-US" altLang="ja-JP" sz="5400" b="1" baseline="0" dirty="0" smtClean="0"/>
                        <a:t> services available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32214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6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*excluded : </a:t>
                      </a:r>
                      <a:r>
                        <a:rPr kumimoji="1" lang="en-US" altLang="ja-JP" sz="50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Kurama</a:t>
                      </a:r>
                      <a:r>
                        <a:rPr kumimoji="1" lang="en-US" altLang="ja-JP" sz="5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area,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Kyoto Sta.</a:t>
                      </a:r>
                      <a:r>
                        <a:rPr kumimoji="1" lang="en-US" altLang="ja-JP" sz="5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to Mt. </a:t>
                      </a:r>
                      <a:r>
                        <a:rPr kumimoji="1" lang="en-US" altLang="ja-JP" sz="50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Hiei</a:t>
                      </a:r>
                      <a:r>
                        <a:rPr kumimoji="1" lang="en-US" altLang="ja-JP" sz="5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line </a:t>
                      </a:r>
                      <a:endParaRPr kumimoji="1" lang="ja-JP" altLang="en-US" sz="5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*excluded : </a:t>
                      </a:r>
                    </a:p>
                    <a:p>
                      <a:pPr algn="ctr"/>
                      <a:r>
                        <a:rPr kumimoji="1" lang="en-US" altLang="ja-JP" sz="5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Mt. </a:t>
                      </a:r>
                      <a:r>
                        <a:rPr kumimoji="1" lang="en-US" altLang="ja-JP" sz="5200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Hiei</a:t>
                      </a:r>
                      <a:r>
                        <a:rPr kumimoji="1" lang="en-US" altLang="ja-JP" sz="5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line, Airport line</a:t>
                      </a:r>
                      <a:endParaRPr kumimoji="1" lang="ja-JP" altLang="en-US" sz="5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9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668774"/>
              </p:ext>
            </p:extLst>
          </p:nvPr>
        </p:nvGraphicFramePr>
        <p:xfrm>
          <a:off x="0" y="1"/>
          <a:ext cx="12192001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1176"/>
                <a:gridCol w="2579427"/>
                <a:gridCol w="2761398"/>
              </a:tblGrid>
              <a:tr h="229263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dirty="0" smtClean="0"/>
                        <a:t>type</a:t>
                      </a:r>
                      <a:endParaRPr kumimoji="1" lang="ja-JP" altLang="en-US" sz="5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kumimoji="1" lang="en-US" altLang="ja-JP" sz="5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3200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kumimoji="1" lang="ja-JP" alt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5400" b="0" baseline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adult</a:t>
                      </a:r>
                      <a:r>
                        <a:rPr kumimoji="1" lang="ja-JP" altLang="en-US" sz="5400" b="0" baseline="0" dirty="0" smtClean="0">
                          <a:solidFill>
                            <a:schemeClr val="bg1"/>
                          </a:solidFill>
                        </a:rPr>
                        <a:t>　</a:t>
                      </a:r>
                      <a:r>
                        <a:rPr kumimoji="1" lang="en-US" altLang="ja-JP" sz="5000" b="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child (6-12)</a:t>
                      </a:r>
                      <a:endParaRPr kumimoji="1" lang="ja-JP" altLang="en-US" sz="5000" b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231441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400" dirty="0" smtClean="0"/>
                        <a:t>Subway</a:t>
                      </a:r>
                      <a:r>
                        <a:rPr kumimoji="1" lang="en-US" altLang="ja-JP" sz="5400" baseline="0" dirty="0" smtClean="0"/>
                        <a:t> &amp; Bus</a:t>
                      </a:r>
                    </a:p>
                    <a:p>
                      <a:pPr algn="l"/>
                      <a:r>
                        <a:rPr kumimoji="1" lang="en-US" altLang="ja-JP" sz="5400" baseline="0" dirty="0" smtClean="0"/>
                        <a:t> 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\900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\450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22509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400" dirty="0" smtClean="0"/>
                        <a:t>Subway &amp; Bus</a:t>
                      </a:r>
                    </a:p>
                    <a:p>
                      <a:pPr algn="l"/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dirty="0" smtClean="0"/>
                        <a:t>2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\1700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\850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6583" y="2224558"/>
            <a:ext cx="1607929" cy="24088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6521" y="4535633"/>
            <a:ext cx="1608053" cy="24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17720"/>
              </p:ext>
            </p:extLst>
          </p:nvPr>
        </p:nvGraphicFramePr>
        <p:xfrm>
          <a:off x="0" y="-35484"/>
          <a:ext cx="12192001" cy="689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516"/>
                <a:gridCol w="2743200"/>
                <a:gridCol w="2843285"/>
              </a:tblGrid>
              <a:tr h="17091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/>
                        <a:t>type</a:t>
                      </a:r>
                      <a:endParaRPr kumimoji="1" lang="ja-JP" altLang="en-US" sz="50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kumimoji="1" lang="en-US" altLang="ja-JP" sz="5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3200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kumimoji="1" lang="ja-JP" altLang="en-US" sz="3200" baseline="0" dirty="0" smtClean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kumimoji="1" lang="en-US" altLang="ja-JP" sz="5400" b="0" baseline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adult</a:t>
                      </a:r>
                      <a:r>
                        <a:rPr kumimoji="1" lang="ja-JP" altLang="en-US" sz="5400" b="0" baseline="0" dirty="0" smtClean="0">
                          <a:solidFill>
                            <a:schemeClr val="bg1"/>
                          </a:solidFill>
                        </a:rPr>
                        <a:t>　</a:t>
                      </a:r>
                      <a:r>
                        <a:rPr kumimoji="1" lang="en-US" altLang="ja-JP" sz="5000" b="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child (6-12)</a:t>
                      </a:r>
                      <a:endParaRPr kumimoji="1" lang="ja-JP" altLang="en-US" sz="5000" b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178099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5400" baseline="0" dirty="0" smtClean="0"/>
                        <a:t> Bus </a:t>
                      </a:r>
                    </a:p>
                    <a:p>
                      <a:pPr algn="l"/>
                      <a:r>
                        <a:rPr kumimoji="1" lang="en-US" altLang="ja-JP" sz="5400" baseline="0" dirty="0" smtClean="0"/>
                        <a:t> 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\600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\300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72534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4800" baseline="0" dirty="0" smtClean="0"/>
                        <a:t> </a:t>
                      </a:r>
                      <a:r>
                        <a:rPr kumimoji="1" lang="en-US" altLang="ja-JP" sz="4800" dirty="0" smtClean="0"/>
                        <a:t>Subway</a:t>
                      </a:r>
                      <a:r>
                        <a:rPr kumimoji="1" lang="en-US" altLang="ja-JP" sz="4800" baseline="0" dirty="0" smtClean="0"/>
                        <a:t> &amp; Bus</a:t>
                      </a:r>
                    </a:p>
                    <a:p>
                      <a:pPr algn="l"/>
                      <a:r>
                        <a:rPr kumimoji="1" lang="en-US" altLang="ja-JP" sz="5400" baseline="0" dirty="0" smtClean="0"/>
                        <a:t> 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\900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\450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67803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4800" baseline="0" dirty="0" smtClean="0"/>
                        <a:t> </a:t>
                      </a:r>
                      <a:r>
                        <a:rPr kumimoji="1" lang="en-US" altLang="ja-JP" sz="4800" dirty="0" smtClean="0"/>
                        <a:t>Subway &amp; Bus</a:t>
                      </a:r>
                    </a:p>
                    <a:p>
                      <a:pPr algn="l"/>
                      <a:r>
                        <a:rPr kumimoji="1" lang="en-US" altLang="ja-JP" sz="4800" baseline="0" dirty="0" smtClean="0"/>
                        <a:t> </a:t>
                      </a:r>
                      <a:r>
                        <a:rPr kumimoji="1" lang="en-US" altLang="ja-JP" sz="5400" dirty="0" smtClean="0"/>
                        <a:t>2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\1700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\850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3409" y="1369413"/>
            <a:ext cx="1637943" cy="23911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7279" y="3112574"/>
            <a:ext cx="1607929" cy="24088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7218" y="4849531"/>
            <a:ext cx="1608053" cy="24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51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Location</a:t>
            </a:r>
            <a:r>
              <a:rPr lang="en-US" altLang="ja-JP" sz="4000" dirty="0" smtClean="0"/>
              <a:t> </a:t>
            </a:r>
            <a:r>
              <a:rPr lang="en-US" altLang="ja-JP" sz="4000" dirty="0"/>
              <a:t>: </a:t>
            </a:r>
            <a:r>
              <a:rPr lang="en-US" altLang="ja-JP" sz="4000" dirty="0" smtClean="0"/>
              <a:t>northwest </a:t>
            </a:r>
            <a:r>
              <a:rPr lang="en-US" altLang="ja-JP" sz="4000" dirty="0"/>
              <a:t>of Kyoto city</a:t>
            </a:r>
          </a:p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Distance</a:t>
            </a:r>
            <a:r>
              <a:rPr lang="en-US" altLang="ja-JP" sz="4000" dirty="0" smtClean="0"/>
              <a:t> : 5.3 mile (8.6 </a:t>
            </a:r>
            <a:r>
              <a:rPr lang="en-US" altLang="ja-JP" sz="4000" dirty="0"/>
              <a:t>km</a:t>
            </a:r>
            <a:r>
              <a:rPr lang="en-US" altLang="ja-JP" sz="4000" dirty="0" smtClean="0"/>
              <a:t>)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from </a:t>
            </a:r>
            <a:r>
              <a:rPr lang="en-US" altLang="ja-JP" sz="4000" dirty="0"/>
              <a:t>Kyoto Station </a:t>
            </a:r>
          </a:p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Transportation </a:t>
            </a:r>
            <a:r>
              <a:rPr lang="en-US" altLang="ja-JP" sz="4000" dirty="0">
                <a:solidFill>
                  <a:srgbClr val="0000CC"/>
                </a:solidFill>
              </a:rPr>
              <a:t>&amp; Time / </a:t>
            </a:r>
            <a:r>
              <a:rPr lang="en-US" altLang="ja-JP" sz="4000" dirty="0" smtClean="0">
                <a:solidFill>
                  <a:srgbClr val="0000CC"/>
                </a:solidFill>
              </a:rPr>
              <a:t>Fare for an adult</a:t>
            </a:r>
            <a:endParaRPr lang="en-US" altLang="ja-JP" sz="40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1946"/>
              </p:ext>
            </p:extLst>
          </p:nvPr>
        </p:nvGraphicFramePr>
        <p:xfrm>
          <a:off x="475935" y="1905215"/>
          <a:ext cx="11439994" cy="3200400"/>
        </p:xfrm>
        <a:graphic>
          <a:graphicData uri="http://schemas.openxmlformats.org/drawingml/2006/table">
            <a:tbl>
              <a:tblPr firstCol="1" bandRow="1">
                <a:tableStyleId>{8A107856-5554-42FB-B03E-39F5DBC370BA}</a:tableStyleId>
              </a:tblPr>
              <a:tblGrid>
                <a:gridCol w="4395798"/>
                <a:gridCol w="2814700"/>
                <a:gridCol w="4229496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🚋 🚌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Train</a:t>
                      </a:r>
                      <a:r>
                        <a:rPr lang="en-US" altLang="ja-JP" sz="3600" baseline="0" dirty="0" smtClean="0">
                          <a:solidFill>
                            <a:srgbClr val="FF0000"/>
                          </a:solidFill>
                        </a:rPr>
                        <a:t>(JR)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 &amp; Bus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600" dirty="0" smtClean="0"/>
                        <a:t>25 min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600" dirty="0" smtClean="0"/>
                        <a:t>\420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🚋 🚌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Subway &amp; Bus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30 min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¥490 (¥430 if IC card)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🚌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only Bus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over 37 min 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¥230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🚖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Taxi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25- 30 min</a:t>
                      </a:r>
                      <a:r>
                        <a:rPr lang="en-US" altLang="ja-JP" sz="3600" dirty="0" smtClean="0">
                          <a:solidFill>
                            <a:srgbClr val="7030A0"/>
                          </a:solidFill>
                        </a:rPr>
                        <a:t>*</a:t>
                      </a:r>
                      <a:r>
                        <a:rPr lang="en-US" altLang="ja-JP" sz="3600" dirty="0" smtClean="0"/>
                        <a:t> 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3600" dirty="0" smtClean="0"/>
                        <a:t>about ¥2500</a:t>
                      </a:r>
                      <a:r>
                        <a:rPr lang="en-US" altLang="ja-JP" sz="3600" dirty="0" smtClean="0">
                          <a:solidFill>
                            <a:srgbClr val="7030A0"/>
                          </a:solidFill>
                        </a:rPr>
                        <a:t>* </a:t>
                      </a:r>
                      <a:r>
                        <a:rPr lang="en-US" altLang="ja-JP" sz="3600" dirty="0" smtClean="0">
                          <a:solidFill>
                            <a:schemeClr val="tx1"/>
                          </a:solidFill>
                        </a:rPr>
                        <a:t>a car</a:t>
                      </a:r>
                      <a:endParaRPr kumimoji="1" lang="ja-JP" alt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🚲</a:t>
                      </a:r>
                      <a:r>
                        <a:rPr lang="ja-JP" altLang="en-US" sz="36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altLang="ja-JP" sz="3600" dirty="0" smtClean="0">
                          <a:solidFill>
                            <a:srgbClr val="FF0000"/>
                          </a:solidFill>
                        </a:rPr>
                        <a:t>Bicycle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600" dirty="0" smtClean="0"/>
                        <a:t>about 50 min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0" y="5534561"/>
            <a:ext cx="12366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☑ </a:t>
            </a:r>
            <a:r>
              <a:rPr lang="en-US" altLang="ja-JP" sz="4000" dirty="0" smtClean="0">
                <a:solidFill>
                  <a:srgbClr val="0000CC"/>
                </a:solidFill>
              </a:rPr>
              <a:t>From near </a:t>
            </a:r>
            <a:r>
              <a:rPr lang="en-US" altLang="ja-JP" sz="4000" dirty="0">
                <a:solidFill>
                  <a:srgbClr val="0000CC"/>
                </a:solidFill>
              </a:rPr>
              <a:t>Bus </a:t>
            </a:r>
            <a:r>
              <a:rPr lang="en-US" altLang="ja-JP" sz="4000" dirty="0" smtClean="0">
                <a:solidFill>
                  <a:srgbClr val="0000CC"/>
                </a:solidFill>
              </a:rPr>
              <a:t>Stop… </a:t>
            </a:r>
            <a:r>
              <a:rPr lang="ja-JP" altLang="en-US" sz="4000" dirty="0"/>
              <a:t>➀</a:t>
            </a:r>
            <a:r>
              <a:rPr lang="en-US" altLang="ja-JP" sz="4000" dirty="0"/>
              <a:t> </a:t>
            </a:r>
            <a:r>
              <a:rPr lang="en-US" altLang="ja-JP" sz="4000" b="1" dirty="0" err="1">
                <a:solidFill>
                  <a:srgbClr val="008000"/>
                </a:solidFill>
              </a:rPr>
              <a:t>Kinkakuji-michi</a:t>
            </a:r>
            <a:r>
              <a:rPr lang="en-US" altLang="ja-JP" sz="4000" b="1" dirty="0"/>
              <a:t> </a:t>
            </a:r>
            <a:r>
              <a:rPr lang="en-US" altLang="ja-JP" sz="4000" dirty="0"/>
              <a:t>: walk 4 min</a:t>
            </a:r>
          </a:p>
          <a:p>
            <a:r>
              <a:rPr lang="ja-JP" altLang="en-US" sz="4000" dirty="0">
                <a:solidFill>
                  <a:srgbClr val="0000CC"/>
                </a:solidFill>
              </a:rPr>
              <a:t> </a:t>
            </a:r>
            <a:r>
              <a:rPr lang="ja-JP" altLang="en-US" sz="4000" dirty="0" smtClean="0">
                <a:solidFill>
                  <a:srgbClr val="0000CC"/>
                </a:solidFill>
              </a:rPr>
              <a:t>    </a:t>
            </a:r>
            <a:r>
              <a:rPr lang="ja-JP" altLang="en-US" sz="4000" dirty="0" smtClean="0"/>
              <a:t>②</a:t>
            </a:r>
            <a:r>
              <a:rPr lang="ja-JP" altLang="en-US" sz="4000" dirty="0" smtClean="0">
                <a:solidFill>
                  <a:srgbClr val="0000CC"/>
                </a:solidFill>
              </a:rPr>
              <a:t> </a:t>
            </a:r>
            <a:r>
              <a:rPr lang="en-US" altLang="ja-JP" sz="3600" b="1" dirty="0" err="1" smtClean="0">
                <a:solidFill>
                  <a:srgbClr val="008000"/>
                </a:solidFill>
              </a:rPr>
              <a:t>Kinkakuji-mae</a:t>
            </a:r>
            <a:r>
              <a:rPr lang="en-US" altLang="ja-JP" sz="3600" b="1" dirty="0" smtClean="0">
                <a:solidFill>
                  <a:srgbClr val="008000"/>
                </a:solidFill>
              </a:rPr>
              <a:t> </a:t>
            </a:r>
            <a:r>
              <a:rPr lang="en-US" altLang="ja-JP" sz="3600" dirty="0" smtClean="0"/>
              <a:t>: walk 1 min, but No service from Kyoto Sta.</a:t>
            </a:r>
            <a:r>
              <a:rPr lang="en-US" altLang="ja-JP" sz="4000" dirty="0" smtClean="0"/>
              <a:t>  </a:t>
            </a:r>
            <a:endParaRPr lang="en-US" altLang="ja-JP" sz="4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9842" y="5051153"/>
            <a:ext cx="11887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300" b="1" dirty="0">
                <a:solidFill>
                  <a:srgbClr val="7030A0"/>
                </a:solidFill>
              </a:rPr>
              <a:t>∗</a:t>
            </a:r>
            <a:r>
              <a:rPr lang="en-US" altLang="ja-JP" sz="3300" u="sng" dirty="0"/>
              <a:t>need more </a:t>
            </a:r>
            <a:r>
              <a:rPr lang="en-US" altLang="ja-JP" sz="3300" u="sng" dirty="0" smtClean="0"/>
              <a:t>time &amp; fare </a:t>
            </a:r>
            <a:r>
              <a:rPr lang="en-US" altLang="ja-JP" sz="3300" u="sng" dirty="0"/>
              <a:t>on peak season because of heavy traffic jam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646" y="113807"/>
            <a:ext cx="2291283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67914"/>
              </p:ext>
            </p:extLst>
          </p:nvPr>
        </p:nvGraphicFramePr>
        <p:xfrm>
          <a:off x="0" y="1014652"/>
          <a:ext cx="12192000" cy="3864422"/>
        </p:xfrm>
        <a:graphic>
          <a:graphicData uri="http://schemas.openxmlformats.org/drawingml/2006/table">
            <a:tbl>
              <a:tblPr firstRow="1" bandCol="1">
                <a:tableStyleId>{93296810-A885-4BE3-A3E7-6D5BEEA58F35}</a:tableStyleId>
              </a:tblPr>
              <a:tblGrid>
                <a:gridCol w="4154481"/>
                <a:gridCol w="2719046"/>
                <a:gridCol w="5318473"/>
              </a:tblGrid>
              <a:tr h="11007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dirty="0" smtClean="0"/>
                        <a:t>Bus Company</a:t>
                      </a:r>
                      <a:r>
                        <a:rPr kumimoji="1" lang="en-US" altLang="ja-JP" sz="5400" baseline="0" dirty="0" smtClean="0"/>
                        <a:t> 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 Area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Cost Effectiveness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  <a:tr h="27636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008000"/>
                          </a:solidFill>
                        </a:rPr>
                        <a:t>Kyoto city bus</a:t>
                      </a:r>
                    </a:p>
                    <a:p>
                      <a:pPr algn="ctr"/>
                      <a:r>
                        <a:rPr kumimoji="1" lang="en-US" altLang="ja-JP" sz="5400" dirty="0" smtClean="0">
                          <a:solidFill>
                            <a:srgbClr val="800000"/>
                          </a:solidFill>
                        </a:rPr>
                        <a:t>Kyoto bus</a:t>
                      </a:r>
                      <a:endParaRPr kumimoji="1" lang="ja-JP" altLang="en-US" sz="5400" dirty="0" smtClean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Within</a:t>
                      </a:r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flat-fare zone</a:t>
                      </a:r>
                      <a:r>
                        <a:rPr kumimoji="1" lang="en-US" altLang="ja-JP" sz="5400" u="none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kumimoji="1" lang="ja-JP" altLang="en-US" sz="5400" u="non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kumimoji="1" lang="en-US" altLang="ja-JP" sz="5400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times </a:t>
                      </a:r>
                      <a:r>
                        <a:rPr kumimoji="1" lang="en-US" altLang="ja-JP" sz="5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 more</a:t>
                      </a:r>
                    </a:p>
                    <a:p>
                      <a:pPr algn="ctr"/>
                      <a:r>
                        <a:rPr kumimoji="1" lang="ja-JP" altLang="en-US" sz="7200" dirty="0" smtClean="0">
                          <a:solidFill>
                            <a:srgbClr val="FF6600"/>
                          </a:solidFill>
                        </a:rPr>
                        <a:t>🚌 🚌 🚌</a:t>
                      </a:r>
                      <a:endParaRPr kumimoji="1" lang="ja-JP" altLang="en-US" sz="7200" dirty="0">
                        <a:solidFill>
                          <a:srgbClr val="FF66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-106909" y="5644892"/>
            <a:ext cx="12405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800" dirty="0" smtClean="0">
                <a:solidFill>
                  <a:srgbClr val="FF0000"/>
                </a:solidFill>
              </a:rPr>
              <a:t>*</a:t>
            </a:r>
            <a:r>
              <a:rPr kumimoji="1" lang="en-US" altLang="ja-JP" sz="3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flat-fare zone</a:t>
            </a:r>
            <a:r>
              <a:rPr kumimoji="1" lang="en-US" altLang="ja-JP" sz="3800" dirty="0" smtClean="0"/>
              <a:t>: Most famous spots are within flat-fare (=\230)   </a:t>
            </a:r>
          </a:p>
          <a:p>
            <a:r>
              <a:rPr lang="en-US" altLang="ja-JP" sz="3800" dirty="0"/>
              <a:t> </a:t>
            </a:r>
            <a:r>
              <a:rPr lang="en-US" altLang="ja-JP" sz="3800" dirty="0" smtClean="0"/>
              <a:t>except for </a:t>
            </a:r>
            <a:r>
              <a:rPr lang="en-US" altLang="ja-JP" sz="3800" dirty="0" err="1" smtClean="0"/>
              <a:t>Kurama</a:t>
            </a:r>
            <a:r>
              <a:rPr lang="en-US" altLang="ja-JP" sz="3800" dirty="0" smtClean="0"/>
              <a:t>, </a:t>
            </a:r>
            <a:r>
              <a:rPr lang="en-US" altLang="ja-JP" sz="3800" dirty="0" err="1" smtClean="0"/>
              <a:t>Kibune</a:t>
            </a:r>
            <a:r>
              <a:rPr lang="en-US" altLang="ja-JP" sz="3800" dirty="0" smtClean="0"/>
              <a:t>, Takako, </a:t>
            </a:r>
            <a:r>
              <a:rPr lang="en-US" altLang="ja-JP" sz="3800" dirty="0" err="1" smtClean="0"/>
              <a:t>Ohara</a:t>
            </a:r>
            <a:r>
              <a:rPr lang="en-US" altLang="ja-JP" sz="3800" dirty="0" smtClean="0"/>
              <a:t> &amp; Yamashina area.</a:t>
            </a:r>
            <a:endParaRPr kumimoji="1" lang="en-US" altLang="ja-JP" sz="3800" dirty="0" smtClean="0"/>
          </a:p>
          <a:p>
            <a:r>
              <a:rPr kumimoji="1" lang="en-US" altLang="ja-JP" sz="3600" dirty="0" smtClean="0"/>
              <a:t>  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4933665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Bus </a:t>
            </a:r>
            <a:r>
              <a:rPr lang="en-US" altLang="ja-JP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 </a:t>
            </a:r>
            <a:r>
              <a:rPr lang="en-US" altLang="ja-JP" sz="3800" dirty="0">
                <a:solidFill>
                  <a:prstClr val="black"/>
                </a:solidFill>
              </a:rPr>
              <a:t>: </a:t>
            </a:r>
            <a:r>
              <a:rPr lang="en-US" altLang="ja-JP" sz="3800" u="sng" dirty="0">
                <a:solidFill>
                  <a:prstClr val="black"/>
                </a:solidFill>
              </a:rPr>
              <a:t>\230 </a:t>
            </a:r>
            <a:r>
              <a:rPr lang="en-US" altLang="ja-JP" sz="3800" dirty="0">
                <a:solidFill>
                  <a:prstClr val="black"/>
                </a:solidFill>
              </a:rPr>
              <a:t>for an adult, </a:t>
            </a:r>
            <a:r>
              <a:rPr lang="en-US" altLang="ja-JP" sz="3800" u="sng" dirty="0">
                <a:solidFill>
                  <a:prstClr val="black"/>
                </a:solidFill>
              </a:rPr>
              <a:t>\120 </a:t>
            </a:r>
            <a:r>
              <a:rPr lang="en-US" altLang="ja-JP" sz="3800" dirty="0">
                <a:solidFill>
                  <a:prstClr val="black"/>
                </a:solidFill>
              </a:rPr>
              <a:t>for a child </a:t>
            </a:r>
            <a:r>
              <a:rPr lang="en-US" altLang="ja-JP" sz="3800" u="sng" dirty="0">
                <a:solidFill>
                  <a:prstClr val="black"/>
                </a:solidFill>
              </a:rPr>
              <a:t>per ride</a:t>
            </a:r>
            <a:r>
              <a:rPr lang="en-US" altLang="ja-JP" sz="3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30409"/>
            <a:ext cx="4840942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ja-JP" sz="5400" b="1" dirty="0" smtClean="0">
                <a:solidFill>
                  <a:prstClr val="black"/>
                </a:solidFill>
                <a:uFill>
                  <a:solidFill>
                    <a:srgbClr val="FFC000"/>
                  </a:solidFill>
                </a:uFill>
              </a:rPr>
              <a:t>Bus 1 day pass</a:t>
            </a:r>
            <a:endParaRPr lang="en-US" altLang="ja-JP" sz="3800" b="1" u="sng" dirty="0">
              <a:solidFill>
                <a:prstClr val="black"/>
              </a:solidFill>
              <a:uFill>
                <a:solidFill>
                  <a:srgbClr val="FFC000"/>
                </a:solidFill>
              </a:u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61294" y="-30504"/>
            <a:ext cx="733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5000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</a:rPr>
              <a:t>\600 </a:t>
            </a:r>
            <a:r>
              <a:rPr lang="en-US" altLang="ja-JP" sz="4800" dirty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</a:rPr>
              <a:t>adult </a:t>
            </a:r>
            <a:r>
              <a:rPr lang="en-US" altLang="ja-JP" sz="4800" dirty="0" smtClean="0">
                <a:solidFill>
                  <a:srgbClr val="FF0000"/>
                </a:solidFill>
                <a:uFill>
                  <a:solidFill>
                    <a:srgbClr val="FFC000"/>
                  </a:solidFill>
                </a:uFill>
              </a:rPr>
              <a:t> </a:t>
            </a:r>
            <a:r>
              <a:rPr lang="en-US" altLang="ja-JP" sz="5000" dirty="0" smtClean="0">
                <a:solidFill>
                  <a:srgbClr val="00B0F0"/>
                </a:solidFill>
                <a:uFill>
                  <a:solidFill>
                    <a:srgbClr val="FFC000"/>
                  </a:solidFill>
                </a:uFill>
              </a:rPr>
              <a:t>\</a:t>
            </a:r>
            <a:r>
              <a:rPr lang="en-US" altLang="ja-JP" sz="5000" dirty="0">
                <a:solidFill>
                  <a:srgbClr val="00B0F0"/>
                </a:solidFill>
                <a:uFill>
                  <a:solidFill>
                    <a:srgbClr val="FFC000"/>
                  </a:solidFill>
                </a:uFill>
              </a:rPr>
              <a:t>300</a:t>
            </a:r>
            <a:r>
              <a:rPr lang="ja-JP" altLang="en-US" sz="5000" dirty="0">
                <a:solidFill>
                  <a:srgbClr val="00B0F0"/>
                </a:solidFill>
                <a:uFill>
                  <a:solidFill>
                    <a:srgbClr val="FFC000"/>
                  </a:solidFill>
                </a:uFill>
              </a:rPr>
              <a:t> </a:t>
            </a:r>
            <a:r>
              <a:rPr lang="en-US" altLang="ja-JP" sz="4800" dirty="0">
                <a:solidFill>
                  <a:srgbClr val="00B0F0"/>
                </a:solidFill>
                <a:uFill>
                  <a:solidFill>
                    <a:srgbClr val="FFC000"/>
                  </a:solidFill>
                </a:uFill>
              </a:rPr>
              <a:t>(age 6-12</a:t>
            </a:r>
            <a:r>
              <a:rPr lang="en-US" altLang="ja-JP" sz="5400" dirty="0">
                <a:solidFill>
                  <a:srgbClr val="00B0F0"/>
                </a:solidFill>
                <a:uFill>
                  <a:solidFill>
                    <a:srgbClr val="FFC000"/>
                  </a:solidFill>
                </a:uFill>
              </a:rPr>
              <a:t>)</a:t>
            </a:r>
            <a:endParaRPr lang="en-US" altLang="ja-JP" sz="3800" dirty="0">
              <a:solidFill>
                <a:prstClr val="black"/>
              </a:solidFill>
              <a:uFill>
                <a:solidFill>
                  <a:srgbClr val="FFC000"/>
                </a:solidFill>
              </a:u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5066630" y="842647"/>
            <a:ext cx="6938682" cy="0"/>
          </a:xfrm>
          <a:prstGeom prst="line">
            <a:avLst/>
          </a:prstGeom>
          <a:ln w="571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189103"/>
              </p:ext>
            </p:extLst>
          </p:nvPr>
        </p:nvGraphicFramePr>
        <p:xfrm>
          <a:off x="2031998" y="715526"/>
          <a:ext cx="9309292" cy="232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243"/>
                <a:gridCol w="1234775"/>
                <a:gridCol w="1251239"/>
                <a:gridCol w="3836035"/>
              </a:tblGrid>
              <a:tr h="8508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type</a:t>
                      </a:r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Price</a:t>
                      </a:r>
                      <a:endParaRPr kumimoji="1" lang="en-US" altLang="ja-JP" baseline="0" dirty="0" smtClean="0"/>
                    </a:p>
                    <a:p>
                      <a:r>
                        <a:rPr kumimoji="1" lang="en-US" altLang="ja-JP" baseline="0" dirty="0" smtClean="0"/>
                        <a:t> (adult)      </a:t>
                      </a:r>
                      <a:r>
                        <a:rPr kumimoji="1" lang="en-US" altLang="ja-JP" dirty="0" smtClean="0"/>
                        <a:t>(age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6 -12 )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Validity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6212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BUS 1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\300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🚌</a:t>
                      </a:r>
                      <a:r>
                        <a:rPr kumimoji="1" lang="en-US" altLang="ja-JP" dirty="0" smtClean="0"/>
                        <a:t> ride </a:t>
                      </a:r>
                      <a:r>
                        <a:rPr kumimoji="1" lang="en-US" altLang="ja-JP" baseline="0" dirty="0" smtClean="0"/>
                        <a:t>3 times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and more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296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SUBWAY</a:t>
                      </a:r>
                      <a:r>
                        <a:rPr kumimoji="1" lang="en-US" altLang="ja-JP" baseline="0" dirty="0" smtClean="0"/>
                        <a:t> &amp; BUS 1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\900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\450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🚇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🚌　</a:t>
                      </a:r>
                      <a:r>
                        <a:rPr kumimoji="1" lang="en-US" altLang="ja-JP" dirty="0" smtClean="0"/>
                        <a:t>more than 2times*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296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SUBWAY &amp; BUS 2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\1700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\850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🚇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🚌　</a:t>
                      </a:r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baseline="0" dirty="0" smtClean="0"/>
                        <a:t> times and more a day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459042" y="3019681"/>
            <a:ext cx="777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*🚌 </a:t>
            </a:r>
            <a:r>
              <a:rPr kumimoji="1" lang="en-US" altLang="ja-JP" dirty="0" smtClean="0"/>
              <a:t>bus fare is \230,  </a:t>
            </a:r>
            <a:r>
              <a:rPr kumimoji="1" lang="ja-JP" altLang="en-US" dirty="0" smtClean="0"/>
              <a:t>🚇 </a:t>
            </a:r>
            <a:r>
              <a:rPr kumimoji="1" lang="en-US" altLang="ja-JP" dirty="0" smtClean="0"/>
              <a:t>subway fare is \210 to \350, depend on your destination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31999" y="264820"/>
            <a:ext cx="201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3300"/>
                </a:solidFill>
              </a:rPr>
              <a:t>TYPE &amp; PRICE</a:t>
            </a:r>
            <a:endParaRPr kumimoji="1" lang="ja-JP" altLang="en-US" sz="2400" b="1" dirty="0">
              <a:solidFill>
                <a:srgbClr val="FF3300"/>
              </a:solidFill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23638"/>
              </p:ext>
            </p:extLst>
          </p:nvPr>
        </p:nvGraphicFramePr>
        <p:xfrm>
          <a:off x="2032001" y="3739487"/>
          <a:ext cx="9309290" cy="3002508"/>
        </p:xfrm>
        <a:graphic>
          <a:graphicData uri="http://schemas.openxmlformats.org/drawingml/2006/table">
            <a:tbl>
              <a:tblPr firstRow="1" firstCol="1" bandCol="1">
                <a:tableStyleId>{16D9F66E-5EB9-4882-86FB-DCBF35E3C3E4}</a:tableStyleId>
              </a:tblPr>
              <a:tblGrid>
                <a:gridCol w="2560287"/>
                <a:gridCol w="6749003"/>
              </a:tblGrid>
              <a:tr h="1501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baseline="0" dirty="0" smtClean="0"/>
                        <a:t>BUS 1 DAY PASS</a:t>
                      </a:r>
                      <a:endParaRPr kumimoji="1" lang="ja-JP" altLang="en-US" sz="2400" b="0" dirty="0" smtClean="0"/>
                    </a:p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Within Flat Fare Zone (include </a:t>
                      </a:r>
                      <a:r>
                        <a:rPr kumimoji="1" lang="en-US" altLang="ja-JP" dirty="0" err="1" smtClean="0"/>
                        <a:t>Arashiyama</a:t>
                      </a:r>
                      <a:r>
                        <a:rPr kumimoji="1" lang="en-US" altLang="ja-JP" dirty="0" smtClean="0"/>
                        <a:t>)</a:t>
                      </a:r>
                    </a:p>
                    <a:p>
                      <a:pPr algn="l"/>
                      <a:r>
                        <a:rPr kumimoji="1" lang="en-US" altLang="ja-JP" dirty="0" smtClean="0"/>
                        <a:t>     (ONLY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 City Bus </a:t>
                      </a:r>
                      <a:r>
                        <a:rPr kumimoji="1" lang="en-US" altLang="ja-JP" baseline="0" dirty="0" smtClean="0"/>
                        <a:t>and </a:t>
                      </a:r>
                      <a:r>
                        <a:rPr kumimoji="1" lang="en-US" altLang="ja-JP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b="0" dirty="0"/>
                    </a:p>
                  </a:txBody>
                  <a:tcPr anchor="ctr"/>
                </a:tc>
              </a:tr>
              <a:tr h="15007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000" b="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/>
                        <a:t>SUBWAY</a:t>
                      </a:r>
                      <a:r>
                        <a:rPr kumimoji="1" lang="en-US" altLang="ja-JP" sz="2400" b="0" baseline="0" dirty="0" smtClean="0"/>
                        <a:t> &amp; BUS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baseline="0" dirty="0" smtClean="0"/>
                        <a:t>1 or2 Day Pass</a:t>
                      </a:r>
                      <a:endParaRPr kumimoji="1" lang="ja-JP" altLang="en-US" sz="2400" b="0" dirty="0" smtClean="0"/>
                    </a:p>
                    <a:p>
                      <a:pPr algn="ctr"/>
                      <a:endParaRPr kumimoji="1" lang="ja-JP" altLang="en-US" sz="2000" dirty="0"/>
                    </a:p>
                  </a:txBody>
                  <a:tcPr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ALL </a:t>
                      </a:r>
                      <a:r>
                        <a:rPr kumimoji="1" lang="en-US" altLang="ja-JP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</a:t>
                      </a:r>
                      <a:r>
                        <a:rPr kumimoji="1" lang="en-US" altLang="ja-JP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</a:t>
                      </a:r>
                      <a:r>
                        <a:rPr kumimoji="1" lang="en-US" altLang="ja-JP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Bus </a:t>
                      </a:r>
                      <a:r>
                        <a:rPr kumimoji="1" lang="en-US" altLang="ja-JP" baseline="0" dirty="0" smtClean="0"/>
                        <a:t>&amp; </a:t>
                      </a:r>
                      <a:r>
                        <a:rPr kumimoji="1" lang="en-US" altLang="ja-JP" b="1" baseline="0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</a:p>
                    <a:p>
                      <a:r>
                        <a:rPr kumimoji="1" lang="en-US" altLang="ja-JP" baseline="0" dirty="0" smtClean="0"/>
                        <a:t>Most </a:t>
                      </a:r>
                      <a:r>
                        <a:rPr kumimoji="1" lang="en-US" altLang="ja-JP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baseline="0" dirty="0" smtClean="0"/>
                        <a:t>service (include </a:t>
                      </a:r>
                      <a:r>
                        <a:rPr kumimoji="1" lang="en-US" altLang="ja-JP" baseline="0" dirty="0" err="1" smtClean="0"/>
                        <a:t>Ohara</a:t>
                      </a:r>
                      <a:r>
                        <a:rPr kumimoji="1" lang="en-US" altLang="ja-JP" baseline="0" dirty="0" smtClean="0"/>
                        <a:t>)</a:t>
                      </a:r>
                    </a:p>
                    <a:p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KEIHAN Bus </a:t>
                      </a:r>
                      <a:r>
                        <a:rPr kumimoji="1" lang="en-US" altLang="ja-JP" baseline="0" dirty="0" smtClean="0"/>
                        <a:t>operated in city center and Yamashina (east side)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031998" y="3258412"/>
            <a:ext cx="187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7030A0"/>
                </a:solidFill>
              </a:rPr>
              <a:t>AREA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419436"/>
              </p:ext>
            </p:extLst>
          </p:nvPr>
        </p:nvGraphicFramePr>
        <p:xfrm>
          <a:off x="116116" y="760007"/>
          <a:ext cx="11205028" cy="537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1714"/>
                <a:gridCol w="1407885"/>
                <a:gridCol w="1262477"/>
                <a:gridCol w="4252952"/>
              </a:tblGrid>
              <a:tr h="13526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type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Price</a:t>
                      </a:r>
                      <a:endParaRPr kumimoji="1" lang="en-US" altLang="ja-JP" sz="3600" b="0" baseline="0" dirty="0" smtClean="0"/>
                    </a:p>
                    <a:p>
                      <a:pPr algn="l"/>
                      <a:r>
                        <a:rPr kumimoji="1" lang="en-US" altLang="ja-JP" sz="3200" baseline="0" dirty="0" smtClean="0"/>
                        <a:t> </a:t>
                      </a:r>
                      <a:r>
                        <a:rPr kumimoji="1" lang="en-US" altLang="ja-JP" sz="2800" b="0" baseline="0" dirty="0" smtClean="0"/>
                        <a:t>(adult)  </a:t>
                      </a:r>
                      <a:r>
                        <a:rPr kumimoji="1" lang="en-US" altLang="ja-JP" sz="2800" b="0" dirty="0" smtClean="0"/>
                        <a:t>(</a:t>
                      </a:r>
                      <a:r>
                        <a:rPr kumimoji="1" lang="en-US" altLang="ja-JP" sz="2800" b="0" baseline="0" dirty="0" smtClean="0"/>
                        <a:t> </a:t>
                      </a:r>
                      <a:r>
                        <a:rPr kumimoji="1" lang="en-US" altLang="ja-JP" sz="2800" b="0" dirty="0" smtClean="0"/>
                        <a:t>6 -12 )</a:t>
                      </a:r>
                      <a:endParaRPr kumimoji="1" lang="ja-JP" altLang="en-US" sz="28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Validity</a:t>
                      </a:r>
                      <a:endParaRPr kumimoji="1" lang="ja-JP" altLang="en-US" sz="3600" b="0" dirty="0"/>
                    </a:p>
                  </a:txBody>
                  <a:tcPr anchor="ctr"/>
                </a:tc>
              </a:tr>
              <a:tr h="13417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aseline="0" dirty="0" smtClean="0"/>
                        <a:t>🚌</a:t>
                      </a:r>
                      <a:r>
                        <a:rPr kumimoji="1" lang="en-US" altLang="ja-JP" sz="3600" baseline="0" dirty="0" smtClean="0"/>
                        <a:t> BUS  1 DAY PASS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\600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\300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baseline="0" dirty="0" smtClean="0"/>
                        <a:t>   </a:t>
                      </a:r>
                      <a:r>
                        <a:rPr kumimoji="1" lang="ja-JP" altLang="en-US" sz="3600" dirty="0" smtClean="0"/>
                        <a:t>🚌</a:t>
                      </a:r>
                      <a:r>
                        <a:rPr kumimoji="1" lang="en-US" altLang="ja-JP" sz="3600" dirty="0" smtClean="0"/>
                        <a:t> ride </a:t>
                      </a:r>
                    </a:p>
                    <a:p>
                      <a:pPr algn="l"/>
                      <a:r>
                        <a:rPr kumimoji="1" lang="en-US" altLang="ja-JP" sz="3600" baseline="0" dirty="0" smtClean="0"/>
                        <a:t>   3 times</a:t>
                      </a:r>
                      <a:r>
                        <a:rPr kumimoji="1" lang="ja-JP" altLang="en-US" sz="3600" baseline="0" dirty="0" smtClean="0"/>
                        <a:t> </a:t>
                      </a:r>
                      <a:r>
                        <a:rPr kumimoji="1" lang="en-US" altLang="ja-JP" sz="3600" baseline="0" dirty="0" smtClean="0"/>
                        <a:t>and more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13417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🚇</a:t>
                      </a:r>
                      <a:r>
                        <a:rPr kumimoji="1" lang="en-US" altLang="ja-JP" sz="3200" dirty="0" smtClean="0"/>
                        <a:t>SUBWAY</a:t>
                      </a:r>
                      <a:r>
                        <a:rPr kumimoji="1" lang="en-US" altLang="ja-JP" sz="3200" baseline="0" dirty="0" smtClean="0"/>
                        <a:t> &amp; </a:t>
                      </a:r>
                      <a:r>
                        <a:rPr kumimoji="1" lang="ja-JP" altLang="en-US" sz="3200" baseline="0" dirty="0" smtClean="0"/>
                        <a:t>🚌</a:t>
                      </a:r>
                      <a:r>
                        <a:rPr kumimoji="1" lang="en-US" altLang="ja-JP" sz="3200" baseline="0" dirty="0" smtClean="0"/>
                        <a:t>BUS</a:t>
                      </a:r>
                    </a:p>
                    <a:p>
                      <a:pPr algn="ctr"/>
                      <a:r>
                        <a:rPr kumimoji="1" lang="en-US" altLang="ja-JP" sz="3600" baseline="0" dirty="0" smtClean="0"/>
                        <a:t>1 Day Pass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\900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\450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baseline="0" dirty="0" smtClean="0"/>
                        <a:t>  </a:t>
                      </a:r>
                      <a:r>
                        <a:rPr kumimoji="1" lang="ja-JP" altLang="en-US" sz="3600" dirty="0" smtClean="0"/>
                        <a:t>🚇</a:t>
                      </a:r>
                      <a:r>
                        <a:rPr kumimoji="1" lang="ja-JP" altLang="en-US" sz="3600" baseline="0" dirty="0" smtClean="0"/>
                        <a:t> </a:t>
                      </a:r>
                      <a:r>
                        <a:rPr kumimoji="1" lang="en-US" altLang="ja-JP" sz="3600" dirty="0" smtClean="0"/>
                        <a:t>+ </a:t>
                      </a:r>
                      <a:r>
                        <a:rPr kumimoji="1" lang="ja-JP" altLang="en-US" sz="3600" dirty="0" smtClean="0"/>
                        <a:t>🚌　</a:t>
                      </a:r>
                      <a:r>
                        <a:rPr kumimoji="1" lang="en-US" altLang="ja-JP" sz="3600" baseline="0" dirty="0" smtClean="0"/>
                        <a:t>                </a:t>
                      </a:r>
                    </a:p>
                    <a:p>
                      <a:pPr algn="l"/>
                      <a:r>
                        <a:rPr kumimoji="1" lang="en-US" altLang="ja-JP" sz="3600" dirty="0" smtClean="0"/>
                        <a:t>   more than 2 times*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  <a:tr h="13417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🚇</a:t>
                      </a:r>
                      <a:r>
                        <a:rPr kumimoji="1" lang="en-US" altLang="ja-JP" sz="3200" dirty="0" smtClean="0"/>
                        <a:t>SUBWAY &amp; </a:t>
                      </a:r>
                      <a:r>
                        <a:rPr kumimoji="1" lang="ja-JP" altLang="en-US" sz="3200" dirty="0" smtClean="0"/>
                        <a:t>🚌</a:t>
                      </a:r>
                      <a:r>
                        <a:rPr kumimoji="1" lang="en-US" altLang="ja-JP" sz="3200" dirty="0" smtClean="0"/>
                        <a:t>BUS </a:t>
                      </a:r>
                    </a:p>
                    <a:p>
                      <a:pPr algn="ctr"/>
                      <a:r>
                        <a:rPr kumimoji="1" lang="en-US" altLang="ja-JP" sz="3600" dirty="0" smtClean="0"/>
                        <a:t>2 Day Pass</a:t>
                      </a:r>
                      <a:endParaRPr kumimoji="1" lang="ja-JP" alt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\1700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\850</a:t>
                      </a:r>
                      <a:endParaRPr kumimoji="1" lang="ja-JP" altLang="en-US" sz="3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600" dirty="0" smtClean="0"/>
                        <a:t>  🚇 </a:t>
                      </a:r>
                      <a:r>
                        <a:rPr kumimoji="1" lang="en-US" altLang="ja-JP" sz="3600" dirty="0" smtClean="0"/>
                        <a:t>+ </a:t>
                      </a:r>
                      <a:r>
                        <a:rPr kumimoji="1" lang="ja-JP" altLang="en-US" sz="3600" dirty="0" smtClean="0"/>
                        <a:t>🚌　</a:t>
                      </a:r>
                      <a:r>
                        <a:rPr kumimoji="1" lang="en-US" altLang="ja-JP" sz="3600" dirty="0" smtClean="0"/>
                        <a:t>2</a:t>
                      </a:r>
                      <a:r>
                        <a:rPr kumimoji="1" lang="en-US" altLang="ja-JP" sz="3600" baseline="0" dirty="0" smtClean="0"/>
                        <a:t> times </a:t>
                      </a:r>
                    </a:p>
                    <a:p>
                      <a:pPr algn="l"/>
                      <a:r>
                        <a:rPr kumimoji="1" lang="en-US" altLang="ja-JP" sz="3600" baseline="0" dirty="0" smtClean="0"/>
                        <a:t>   and more a day</a:t>
                      </a:r>
                      <a:endParaRPr kumimoji="1" lang="ja-JP" altLang="en-US" sz="3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86605" y="6273225"/>
            <a:ext cx="1225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*🚌 </a:t>
            </a:r>
            <a:r>
              <a:rPr kumimoji="1" lang="en-US" altLang="ja-JP" sz="3200" dirty="0" smtClean="0"/>
              <a:t>fare \230,  </a:t>
            </a:r>
            <a:r>
              <a:rPr kumimoji="1" lang="ja-JP" altLang="en-US" sz="3200" dirty="0" smtClean="0"/>
              <a:t>🚇 </a:t>
            </a:r>
            <a:r>
              <a:rPr kumimoji="1" lang="en-US" altLang="ja-JP" sz="3200" dirty="0" smtClean="0"/>
              <a:t>fare \210 to \350, depend on your destination 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605" y="0"/>
            <a:ext cx="362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3300"/>
                </a:solidFill>
              </a:rPr>
              <a:t>TYPE &amp; PRICE</a:t>
            </a:r>
            <a:endParaRPr kumimoji="1" lang="ja-JP" altLang="en-US" sz="44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24554"/>
              </p:ext>
            </p:extLst>
          </p:nvPr>
        </p:nvGraphicFramePr>
        <p:xfrm>
          <a:off x="0" y="-35484"/>
          <a:ext cx="12192001" cy="689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9761"/>
                <a:gridCol w="3644693"/>
                <a:gridCol w="3887547"/>
              </a:tblGrid>
              <a:tr h="17091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/>
                        <a:t>type</a:t>
                      </a:r>
                      <a:endParaRPr kumimoji="1" lang="ja-JP" altLang="en-US" sz="50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kumimoji="1" lang="en-US" altLang="ja-JP" sz="5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kumimoji="1" lang="en-US" altLang="ja-JP" sz="3200" baseline="0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kumimoji="1" lang="en-US" altLang="ja-JP" sz="5400" b="0" baseline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adult</a:t>
                      </a:r>
                      <a:r>
                        <a:rPr kumimoji="1" lang="ja-JP" altLang="en-US" sz="5400" b="0" baseline="0" dirty="0" smtClean="0">
                          <a:solidFill>
                            <a:schemeClr val="bg1"/>
                          </a:solidFill>
                        </a:rPr>
                        <a:t>　    </a:t>
                      </a:r>
                      <a:r>
                        <a:rPr kumimoji="1" lang="en-US" altLang="ja-JP" sz="5000" b="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child age </a:t>
                      </a:r>
                      <a:r>
                        <a:rPr kumimoji="1" lang="en-US" altLang="ja-JP" sz="5000" b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6 -12 </a:t>
                      </a:r>
                      <a:endParaRPr kumimoji="1" lang="ja-JP" altLang="en-US" sz="5000" b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17809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aseline="0" dirty="0" smtClean="0"/>
                        <a:t>Bus 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\600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\300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7253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800" dirty="0" smtClean="0"/>
                        <a:t>Subway</a:t>
                      </a:r>
                      <a:r>
                        <a:rPr kumimoji="1" lang="en-US" altLang="ja-JP" sz="4800" baseline="0" dirty="0" smtClean="0"/>
                        <a:t> &amp; Bus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\900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\450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6780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800" dirty="0" smtClean="0"/>
                        <a:t>Subway &amp; Bus </a:t>
                      </a:r>
                    </a:p>
                    <a:p>
                      <a:pPr algn="ctr"/>
                      <a:r>
                        <a:rPr kumimoji="1" lang="en-US" altLang="ja-JP" sz="5400" dirty="0" smtClean="0"/>
                        <a:t>2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\1700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\850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810727"/>
              </p:ext>
            </p:extLst>
          </p:nvPr>
        </p:nvGraphicFramePr>
        <p:xfrm>
          <a:off x="0" y="2"/>
          <a:ext cx="12191999" cy="612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81684"/>
                <a:gridCol w="6910315"/>
              </a:tblGrid>
              <a:tr h="8998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Type</a:t>
                      </a:r>
                      <a:endParaRPr kumimoji="1" lang="ja-JP" altLang="en-US" sz="5400" b="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dirty="0" smtClean="0"/>
                        <a:t>Cost Effective</a:t>
                      </a:r>
                      <a:endParaRPr kumimoji="1" lang="ja-JP" altLang="en-US" sz="54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7096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ja-JP" altLang="en-US" sz="5400" dirty="0" smtClean="0">
                          <a:solidFill>
                            <a:srgbClr val="248E16"/>
                          </a:solidFill>
                        </a:rPr>
                        <a:t> </a:t>
                      </a:r>
                      <a:r>
                        <a:rPr kumimoji="1" lang="en-US" altLang="ja-JP" sz="5400" b="1" baseline="0" dirty="0" smtClean="0">
                          <a:solidFill>
                            <a:srgbClr val="248E16"/>
                          </a:solidFill>
                        </a:rPr>
                        <a:t>Bus </a:t>
                      </a:r>
                      <a:r>
                        <a:rPr kumimoji="1" lang="en-US" altLang="ja-JP" sz="5100" b="1" baseline="0" dirty="0" smtClean="0">
                          <a:solidFill>
                            <a:srgbClr val="248E16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rgbClr val="248E16"/>
                          </a:solidFill>
                        </a:rPr>
                        <a:t>1 Day Pass </a:t>
                      </a:r>
                      <a:r>
                        <a:rPr kumimoji="1" lang="en-US" altLang="ja-JP" sz="4800" baseline="0" dirty="0" smtClean="0"/>
                        <a:t>(\600)</a:t>
                      </a:r>
                      <a:endParaRPr kumimoji="1" lang="ja-JP" altLang="en-US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FF9900"/>
                          </a:solidFill>
                        </a:rPr>
                        <a:t> </a:t>
                      </a:r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en-US" altLang="ja-JP" sz="5400" dirty="0" smtClean="0"/>
                        <a:t> ride</a:t>
                      </a:r>
                      <a:r>
                        <a:rPr kumimoji="1" lang="en-US" altLang="ja-JP" sz="5400" baseline="0" dirty="0" smtClean="0"/>
                        <a:t>  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3 times</a:t>
                      </a:r>
                      <a:r>
                        <a:rPr kumimoji="1" lang="ja-JP" altLang="en-US" sz="5400" baseline="0" dirty="0" smtClean="0"/>
                        <a:t> </a:t>
                      </a:r>
                      <a:r>
                        <a:rPr kumimoji="1" lang="en-US" altLang="ja-JP" sz="5400" baseline="0" dirty="0" smtClean="0"/>
                        <a:t>and more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  <a:tr h="17096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7030A0"/>
                          </a:solidFill>
                        </a:rPr>
                        <a:t>🚇 </a:t>
                      </a:r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ja-JP" altLang="en-US" sz="5400" dirty="0" smtClean="0">
                          <a:solidFill>
                            <a:srgbClr val="248E16"/>
                          </a:solidFill>
                        </a:rPr>
                        <a:t> </a:t>
                      </a:r>
                      <a:r>
                        <a:rPr kumimoji="1" lang="en-US" altLang="ja-JP" sz="4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Subway</a:t>
                      </a:r>
                      <a:r>
                        <a:rPr kumimoji="1" lang="en-US" altLang="ja-JP" sz="4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&amp; Bus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 Day Pass </a:t>
                      </a:r>
                      <a:r>
                        <a:rPr kumimoji="1" lang="en-US" altLang="ja-JP" sz="4800" baseline="0" dirty="0" smtClean="0"/>
                        <a:t>(\900)</a:t>
                      </a:r>
                      <a:endParaRPr kumimoji="1" lang="ja-JP" altLang="en-US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7030A0"/>
                          </a:solidFill>
                        </a:rPr>
                        <a:t>🚇</a:t>
                      </a:r>
                      <a:r>
                        <a:rPr kumimoji="1" lang="ja-JP" altLang="en-US" sz="5400" baseline="0" dirty="0" smtClean="0"/>
                        <a:t> </a:t>
                      </a:r>
                      <a:r>
                        <a:rPr kumimoji="1" lang="en-US" altLang="ja-JP" sz="5400" dirty="0" smtClean="0"/>
                        <a:t>+ </a:t>
                      </a:r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ja-JP" altLang="en-US" sz="5400" dirty="0" smtClean="0">
                          <a:solidFill>
                            <a:srgbClr val="248E16"/>
                          </a:solidFill>
                        </a:rPr>
                        <a:t> </a:t>
                      </a:r>
                      <a:endParaRPr kumimoji="1" lang="en-US" altLang="ja-JP" sz="5400" dirty="0" smtClean="0">
                        <a:solidFill>
                          <a:srgbClr val="248E16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5400" dirty="0" smtClean="0"/>
                        <a:t>more than 2 times</a:t>
                      </a:r>
                      <a:r>
                        <a:rPr kumimoji="1" lang="ja-JP" altLang="en-US" sz="5400" baseline="0" dirty="0" smtClean="0"/>
                        <a:t> </a:t>
                      </a:r>
                      <a:r>
                        <a:rPr kumimoji="1" lang="en-US" altLang="ja-JP" sz="5400" baseline="0" dirty="0" smtClean="0"/>
                        <a:t>each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  <a:tr h="17096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7030A0"/>
                          </a:solidFill>
                        </a:rPr>
                        <a:t>🚇 </a:t>
                      </a:r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ja-JP" altLang="en-US" sz="5400" dirty="0" smtClean="0">
                          <a:solidFill>
                            <a:srgbClr val="248E16"/>
                          </a:solidFill>
                        </a:rPr>
                        <a:t> </a:t>
                      </a:r>
                      <a:r>
                        <a:rPr kumimoji="1" lang="en-US" altLang="ja-JP" sz="4400" b="1" dirty="0" smtClean="0">
                          <a:solidFill>
                            <a:srgbClr val="BE023C"/>
                          </a:solidFill>
                        </a:rPr>
                        <a:t>Subway &amp; Bus </a:t>
                      </a:r>
                    </a:p>
                    <a:p>
                      <a:pPr algn="ctr"/>
                      <a:r>
                        <a:rPr kumimoji="1" lang="en-US" altLang="ja-JP" sz="5400" b="1" dirty="0" smtClean="0">
                          <a:solidFill>
                            <a:srgbClr val="BE023C"/>
                          </a:solidFill>
                        </a:rPr>
                        <a:t>2 Day Pass </a:t>
                      </a:r>
                      <a:r>
                        <a:rPr kumimoji="1" lang="en-US" altLang="ja-JP" sz="4800" dirty="0" smtClean="0"/>
                        <a:t>(\1700)</a:t>
                      </a:r>
                      <a:endParaRPr kumimoji="1" lang="ja-JP" altLang="en-US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 smtClean="0">
                          <a:solidFill>
                            <a:srgbClr val="7030A0"/>
                          </a:solidFill>
                        </a:rPr>
                        <a:t>🚇</a:t>
                      </a:r>
                      <a:r>
                        <a:rPr kumimoji="1" lang="ja-JP" altLang="en-US" sz="5400" dirty="0" smtClean="0"/>
                        <a:t> </a:t>
                      </a:r>
                      <a:r>
                        <a:rPr kumimoji="1" lang="en-US" altLang="ja-JP" sz="5400" dirty="0" smtClean="0"/>
                        <a:t>+ </a:t>
                      </a:r>
                      <a:r>
                        <a:rPr kumimoji="1" lang="ja-JP" altLang="en-US" sz="5400" dirty="0" smtClean="0">
                          <a:solidFill>
                            <a:srgbClr val="FF6600"/>
                          </a:solidFill>
                        </a:rPr>
                        <a:t>🚌</a:t>
                      </a:r>
                      <a:r>
                        <a:rPr kumimoji="1" lang="ja-JP" altLang="en-US" sz="5400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endParaRPr kumimoji="1" lang="en-US" altLang="ja-JP" sz="5400" baseline="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5400" dirty="0" smtClean="0"/>
                        <a:t>2</a:t>
                      </a:r>
                      <a:r>
                        <a:rPr kumimoji="1" lang="en-US" altLang="ja-JP" sz="5400" baseline="0" dirty="0" smtClean="0"/>
                        <a:t> times and more a day</a:t>
                      </a:r>
                      <a:endParaRPr kumimoji="1" lang="ja-JP" altLang="en-US" sz="5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-122829" y="6028842"/>
            <a:ext cx="1336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 </a:t>
            </a:r>
            <a:r>
              <a:rPr lang="ja-JP" altLang="en-US" sz="4800" dirty="0" smtClean="0"/>
              <a:t>・</a:t>
            </a:r>
            <a:r>
              <a:rPr kumimoji="1" lang="ja-JP" altLang="en-US" sz="5400" dirty="0" smtClean="0">
                <a:solidFill>
                  <a:srgbClr val="248E16"/>
                </a:solidFill>
              </a:rPr>
              <a:t>🚌 </a:t>
            </a:r>
            <a:r>
              <a:rPr kumimoji="1" lang="en-US" altLang="ja-JP" sz="5400" dirty="0" smtClean="0">
                <a:solidFill>
                  <a:srgbClr val="248E16"/>
                </a:solidFill>
              </a:rPr>
              <a:t>fare </a:t>
            </a:r>
            <a:r>
              <a:rPr kumimoji="1" lang="en-US" altLang="ja-JP" sz="5400" dirty="0" smtClean="0"/>
              <a:t>\230, </a:t>
            </a:r>
            <a:r>
              <a:rPr kumimoji="1" lang="ja-JP" altLang="en-US" sz="5400" dirty="0" smtClean="0">
                <a:solidFill>
                  <a:srgbClr val="7030A0"/>
                </a:solidFill>
              </a:rPr>
              <a:t>🚇 </a:t>
            </a:r>
            <a:r>
              <a:rPr kumimoji="1" lang="en-US" altLang="ja-JP" sz="5400" dirty="0" smtClean="0">
                <a:solidFill>
                  <a:srgbClr val="7030A0"/>
                </a:solidFill>
              </a:rPr>
              <a:t>fare </a:t>
            </a:r>
            <a:r>
              <a:rPr kumimoji="1" lang="en-US" altLang="ja-JP" sz="5400" dirty="0" smtClean="0"/>
              <a:t>\210 </a:t>
            </a:r>
            <a:r>
              <a:rPr lang="en-US" altLang="ja-JP" sz="5400" dirty="0" smtClean="0"/>
              <a:t>- </a:t>
            </a:r>
            <a:r>
              <a:rPr kumimoji="1" lang="en-US" altLang="ja-JP" sz="5400" dirty="0" smtClean="0"/>
              <a:t>\350</a:t>
            </a:r>
            <a:r>
              <a:rPr lang="ja-JP" altLang="en-US" sz="5400" dirty="0" smtClean="0"/>
              <a:t> </a:t>
            </a:r>
            <a:r>
              <a:rPr kumimoji="1" lang="en-US" altLang="ja-JP" sz="5400" dirty="0" smtClean="0"/>
              <a:t>per ride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894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-213815" y="-166142"/>
            <a:ext cx="56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rgbClr val="FF0000"/>
                </a:solidFill>
              </a:rPr>
              <a:t>TYPE &amp; PRICE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975581"/>
              </p:ext>
            </p:extLst>
          </p:nvPr>
        </p:nvGraphicFramePr>
        <p:xfrm>
          <a:off x="304801" y="574266"/>
          <a:ext cx="11598441" cy="6283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2904"/>
                <a:gridCol w="3467253"/>
                <a:gridCol w="3698284"/>
              </a:tblGrid>
              <a:tr h="16001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/>
                        <a:t>type</a:t>
                      </a:r>
                      <a:endParaRPr kumimoji="1" lang="ja-JP" altLang="en-US" sz="50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5000" b="1" dirty="0" smtClean="0">
                          <a:solidFill>
                            <a:schemeClr val="bg1"/>
                          </a:solidFill>
                        </a:rPr>
                        <a:t>Price</a:t>
                      </a:r>
                      <a:endParaRPr kumimoji="1" lang="en-US" altLang="ja-JP" sz="5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kumimoji="1" lang="en-US" altLang="ja-JP" sz="3200" baseline="0" dirty="0" smtClean="0">
                          <a:solidFill>
                            <a:schemeClr val="bg1"/>
                          </a:solidFill>
                        </a:rPr>
                        <a:t>           </a:t>
                      </a:r>
                      <a:r>
                        <a:rPr kumimoji="1" lang="en-US" altLang="ja-JP" sz="5400" b="0" baseline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adult</a:t>
                      </a:r>
                      <a:r>
                        <a:rPr kumimoji="1" lang="ja-JP" altLang="en-US" sz="5400" b="0" baseline="0" dirty="0" smtClean="0">
                          <a:solidFill>
                            <a:schemeClr val="bg1"/>
                          </a:solidFill>
                        </a:rPr>
                        <a:t>　   </a:t>
                      </a:r>
                      <a:r>
                        <a:rPr kumimoji="1" lang="en-US" altLang="ja-JP" sz="4800" b="0" baseline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child age </a:t>
                      </a:r>
                      <a:r>
                        <a:rPr kumimoji="1" lang="en-US" altLang="ja-JP" sz="4800" b="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6 -12 </a:t>
                      </a:r>
                      <a:endParaRPr kumimoji="1" lang="ja-JP" altLang="en-US" sz="4800" b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</a:tr>
              <a:tr h="13154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aseline="0" dirty="0" smtClean="0"/>
                        <a:t>Bus 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\600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\300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5710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800" dirty="0" smtClean="0"/>
                        <a:t>Subway</a:t>
                      </a:r>
                      <a:r>
                        <a:rPr kumimoji="1" lang="en-US" altLang="ja-JP" sz="4800" baseline="0" dirty="0" smtClean="0"/>
                        <a:t> &amp; Bus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1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\900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\450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15710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800" dirty="0" smtClean="0"/>
                        <a:t>Subway &amp; Bus </a:t>
                      </a:r>
                    </a:p>
                    <a:p>
                      <a:pPr algn="ctr"/>
                      <a:r>
                        <a:rPr kumimoji="1" lang="en-US" altLang="ja-JP" sz="5400" dirty="0" smtClean="0"/>
                        <a:t>2 Day Pass</a:t>
                      </a:r>
                      <a:endParaRPr kumimoji="1" lang="ja-JP" altLang="en-US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FF3300"/>
                          </a:solidFill>
                        </a:rPr>
                        <a:t>\1700</a:t>
                      </a:r>
                      <a:endParaRPr kumimoji="1" lang="ja-JP" altLang="en-US" sz="6000" b="0" dirty="0">
                        <a:solidFill>
                          <a:srgbClr val="FF33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0" b="0" dirty="0" smtClean="0">
                          <a:solidFill>
                            <a:srgbClr val="0070C0"/>
                          </a:solidFill>
                        </a:rPr>
                        <a:t>\850</a:t>
                      </a:r>
                      <a:endParaRPr kumimoji="1" lang="ja-JP" altLang="en-US" sz="60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0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4911213"/>
          </a:xfrm>
          <a:prstGeom prst="rect">
            <a:avLst/>
          </a:prstGeom>
          <a:solidFill>
            <a:srgbClr val="F6E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398421" y="3810526"/>
            <a:ext cx="9793579" cy="304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36" y="184236"/>
            <a:ext cx="5312636" cy="343550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1097010"/>
            <a:ext cx="3639409" cy="2499061"/>
          </a:xfrm>
          <a:prstGeom prst="rect">
            <a:avLst/>
          </a:prstGeom>
          <a:ln w="63500" cmpd="sng">
            <a:solidFill>
              <a:srgbClr val="0070C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23" y="4526265"/>
            <a:ext cx="2235405" cy="22732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42" y="4526266"/>
            <a:ext cx="2440809" cy="22618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54" y="4520918"/>
            <a:ext cx="2411487" cy="227751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96078" y="-40775"/>
            <a:ext cx="585489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JR bus in </a:t>
            </a:r>
            <a:r>
              <a:rPr lang="en-US" altLang="ja-JP" sz="54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kumimoji="1" lang="en-US" altLang="ja-JP" sz="54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yoto</a:t>
            </a:r>
            <a:endParaRPr kumimoji="1" lang="ja-JP" altLang="en-US" sz="54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187854" y="3194821"/>
            <a:ext cx="2037476" cy="1479442"/>
          </a:xfrm>
          <a:prstGeom prst="wedgeRectCallout">
            <a:avLst>
              <a:gd name="adj1" fmla="val -7143"/>
              <a:gd name="adj2" fmla="val -68954"/>
            </a:avLst>
          </a:prstGeom>
          <a:solidFill>
            <a:schemeClr val="bg1"/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b="1" dirty="0" smtClean="0"/>
              <a:t>JR pass</a:t>
            </a:r>
          </a:p>
          <a:p>
            <a:pPr algn="ctr"/>
            <a:r>
              <a:rPr lang="en-US" altLang="ja-JP" sz="4400" b="1" dirty="0" smtClean="0"/>
              <a:t>use</a:t>
            </a:r>
            <a:endParaRPr kumimoji="1" lang="en-US" altLang="ja-JP" sz="4400" b="1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98421" y="3790906"/>
            <a:ext cx="322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249439"/>
                </a:solidFill>
              </a:rPr>
              <a:t>Kyoto </a:t>
            </a:r>
            <a:r>
              <a:rPr kumimoji="1" lang="en-US" altLang="ja-JP" sz="4400" b="1" dirty="0" smtClean="0">
                <a:solidFill>
                  <a:srgbClr val="249439"/>
                </a:solidFill>
              </a:rPr>
              <a:t>city</a:t>
            </a:r>
            <a:r>
              <a:rPr kumimoji="1" lang="en-US" altLang="ja-JP" sz="4000" b="1" dirty="0" smtClean="0">
                <a:solidFill>
                  <a:srgbClr val="249439"/>
                </a:solidFill>
              </a:rPr>
              <a:t> bus</a:t>
            </a:r>
            <a:endParaRPr kumimoji="1" lang="ja-JP" altLang="en-US" sz="4000" b="1" dirty="0">
              <a:solidFill>
                <a:srgbClr val="249439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0532" y="3810526"/>
            <a:ext cx="2559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C00000"/>
                </a:solidFill>
              </a:rPr>
              <a:t>Kyoto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sz="4400" b="1" dirty="0" smtClean="0">
                <a:solidFill>
                  <a:srgbClr val="C00000"/>
                </a:solidFill>
              </a:rPr>
              <a:t>bus</a:t>
            </a:r>
            <a:endParaRPr kumimoji="1" lang="ja-JP" alt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106006" y="3790334"/>
            <a:ext cx="2648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err="1" smtClean="0">
                <a:solidFill>
                  <a:srgbClr val="FF0000"/>
                </a:solidFill>
              </a:rPr>
              <a:t>Keihan</a:t>
            </a:r>
            <a:r>
              <a:rPr kumimoji="1" lang="en-US" altLang="ja-JP" sz="4000" b="1" dirty="0" smtClean="0">
                <a:solidFill>
                  <a:srgbClr val="FF0000"/>
                </a:solidFill>
              </a:rPr>
              <a:t> bus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乗算記号 12"/>
          <p:cNvSpPr/>
          <p:nvPr/>
        </p:nvSpPr>
        <p:spPr>
          <a:xfrm>
            <a:off x="296078" y="4743077"/>
            <a:ext cx="2015797" cy="2055357"/>
          </a:xfrm>
          <a:prstGeom prst="mathMultiply">
            <a:avLst>
              <a:gd name="adj1" fmla="val 9647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26644" y="1517975"/>
            <a:ext cx="1325593" cy="1329336"/>
          </a:xfrm>
          <a:prstGeom prst="ellipse">
            <a:avLst/>
          </a:prstGeom>
          <a:noFill/>
          <a:ln w="190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7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4911213"/>
          </a:xfrm>
          <a:prstGeom prst="rect">
            <a:avLst/>
          </a:prstGeom>
          <a:solidFill>
            <a:srgbClr val="F6E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398421" y="3810526"/>
            <a:ext cx="9793579" cy="304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36" y="184236"/>
            <a:ext cx="5312636" cy="343550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1097010"/>
            <a:ext cx="3639409" cy="2499061"/>
          </a:xfrm>
          <a:prstGeom prst="rect">
            <a:avLst/>
          </a:prstGeom>
          <a:ln w="63500" cmpd="sng">
            <a:solidFill>
              <a:srgbClr val="0070C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23" y="4526265"/>
            <a:ext cx="2235405" cy="22732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42" y="4526266"/>
            <a:ext cx="2440809" cy="22618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54" y="4520918"/>
            <a:ext cx="2411487" cy="227751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96078" y="-9997"/>
            <a:ext cx="5854892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50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JR Bus in </a:t>
            </a:r>
            <a:r>
              <a:rPr lang="en-US" altLang="ja-JP" sz="50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kumimoji="1" lang="en-US" altLang="ja-JP" sz="50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yoto</a:t>
            </a:r>
            <a:endParaRPr kumimoji="1" lang="ja-JP" altLang="en-US" sz="50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187854" y="3194821"/>
            <a:ext cx="2037476" cy="1479442"/>
          </a:xfrm>
          <a:prstGeom prst="wedgeRectCallout">
            <a:avLst>
              <a:gd name="adj1" fmla="val -7143"/>
              <a:gd name="adj2" fmla="val -68954"/>
            </a:avLst>
          </a:prstGeom>
          <a:solidFill>
            <a:schemeClr val="bg1"/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b="1" dirty="0" smtClean="0"/>
              <a:t>JR pass</a:t>
            </a:r>
          </a:p>
          <a:p>
            <a:pPr algn="ctr"/>
            <a:r>
              <a:rPr lang="en-US" altLang="ja-JP" sz="4400" b="1" dirty="0" smtClean="0"/>
              <a:t>use</a:t>
            </a:r>
            <a:endParaRPr kumimoji="1" lang="en-US" altLang="ja-JP" sz="4400" b="1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70166" y="3810525"/>
            <a:ext cx="359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249439"/>
                </a:solidFill>
              </a:rPr>
              <a:t>K</a:t>
            </a:r>
            <a:r>
              <a:rPr kumimoji="1" lang="en-US" altLang="ja-JP" sz="4400" b="1" dirty="0" smtClean="0">
                <a:solidFill>
                  <a:srgbClr val="249439"/>
                </a:solidFill>
              </a:rPr>
              <a:t>yoto </a:t>
            </a:r>
            <a:r>
              <a:rPr lang="en-US" altLang="ja-JP" sz="4400" b="1" dirty="0">
                <a:solidFill>
                  <a:srgbClr val="249439"/>
                </a:solidFill>
              </a:rPr>
              <a:t>C</a:t>
            </a:r>
            <a:r>
              <a:rPr kumimoji="1" lang="en-US" altLang="ja-JP" sz="4400" b="1" dirty="0" smtClean="0">
                <a:solidFill>
                  <a:srgbClr val="249439"/>
                </a:solidFill>
              </a:rPr>
              <a:t>ity </a:t>
            </a:r>
            <a:r>
              <a:rPr lang="en-US" altLang="ja-JP" sz="4400" b="1" dirty="0">
                <a:solidFill>
                  <a:srgbClr val="249439"/>
                </a:solidFill>
              </a:rPr>
              <a:t>B</a:t>
            </a:r>
            <a:r>
              <a:rPr kumimoji="1" lang="en-US" altLang="ja-JP" sz="4400" b="1" dirty="0" smtClean="0">
                <a:solidFill>
                  <a:srgbClr val="249439"/>
                </a:solidFill>
              </a:rPr>
              <a:t>us</a:t>
            </a:r>
            <a:endParaRPr kumimoji="1" lang="ja-JP" altLang="en-US" sz="4400" b="1" dirty="0">
              <a:solidFill>
                <a:srgbClr val="249439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0532" y="3810526"/>
            <a:ext cx="2559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C00000"/>
                </a:solidFill>
              </a:rPr>
              <a:t>Kyoto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 </a:t>
            </a:r>
            <a:r>
              <a:rPr lang="en-US" altLang="ja-JP" sz="4400" b="1" dirty="0">
                <a:solidFill>
                  <a:srgbClr val="C00000"/>
                </a:solidFill>
              </a:rPr>
              <a:t>B</a:t>
            </a:r>
            <a:r>
              <a:rPr kumimoji="1" lang="en-US" altLang="ja-JP" sz="4400" b="1" dirty="0" smtClean="0">
                <a:solidFill>
                  <a:srgbClr val="C00000"/>
                </a:solidFill>
              </a:rPr>
              <a:t>us</a:t>
            </a:r>
            <a:endParaRPr kumimoji="1" lang="ja-JP" alt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106006" y="3790334"/>
            <a:ext cx="2648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 err="1" smtClean="0">
                <a:solidFill>
                  <a:srgbClr val="FF0000"/>
                </a:solidFill>
              </a:rPr>
              <a:t>Keihan</a:t>
            </a:r>
            <a:r>
              <a:rPr kumimoji="1" lang="en-US" altLang="ja-JP" sz="4000" b="1" dirty="0" smtClean="0">
                <a:solidFill>
                  <a:srgbClr val="FF0000"/>
                </a:solidFill>
              </a:rPr>
              <a:t> Bus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375310"/>
            <a:ext cx="27373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0" b="1" dirty="0" smtClean="0">
                <a:solidFill>
                  <a:srgbClr val="FF0000"/>
                </a:solidFill>
              </a:rPr>
              <a:t>ＯＫ</a:t>
            </a:r>
            <a:endParaRPr kumimoji="1" lang="ja-JP" altLang="en-US" sz="110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447" y="5276086"/>
            <a:ext cx="286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D40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Unusable</a:t>
            </a:r>
            <a:endParaRPr kumimoji="1" lang="ja-JP" altLang="en-US" sz="5400" b="1" dirty="0">
              <a:solidFill>
                <a:srgbClr val="D40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5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9184028" y="127000"/>
            <a:ext cx="3007972" cy="660400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99228" y="129428"/>
            <a:ext cx="3084800" cy="660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49994" y="129428"/>
            <a:ext cx="3049234" cy="66040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9580" y="127000"/>
            <a:ext cx="2966769" cy="66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8" y="318113"/>
            <a:ext cx="2318903" cy="2235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05" y="287113"/>
            <a:ext cx="2438611" cy="22679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08" y="287113"/>
            <a:ext cx="2414225" cy="22871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9" y="287113"/>
            <a:ext cx="2501735" cy="226790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556598" y="2665922"/>
            <a:ext cx="226241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</a:t>
            </a:r>
          </a:p>
          <a:p>
            <a:pPr algn="ctr"/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kumimoji="1" lang="ja-JP" altLang="en-US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23397" y="2758255"/>
            <a:ext cx="2438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7687" y="2759997"/>
            <a:ext cx="276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r>
              <a:rPr kumimoji="1" lang="ja-JP" altLang="en-US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528694" y="2758255"/>
            <a:ext cx="241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kumimoji="1" lang="ja-JP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7687" y="4844861"/>
            <a:ext cx="2745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 smtClean="0"/>
              <a:t>Over the </a:t>
            </a:r>
          </a:p>
          <a:p>
            <a:pPr algn="ctr"/>
            <a:r>
              <a:rPr kumimoji="1" lang="en-US" altLang="ja-JP" sz="3000" dirty="0" err="1" smtClean="0"/>
              <a:t>kyoto</a:t>
            </a:r>
            <a:r>
              <a:rPr kumimoji="1" lang="en-US" altLang="ja-JP" sz="3000" dirty="0" smtClean="0"/>
              <a:t> city</a:t>
            </a:r>
            <a:endParaRPr kumimoji="1" lang="ja-JP" altLang="en-US" sz="3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0423" y="4330343"/>
            <a:ext cx="31756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 err="1" smtClean="0"/>
              <a:t>Arashiyama,Ohara</a:t>
            </a:r>
            <a:r>
              <a:rPr kumimoji="1" lang="en-US" altLang="ja-JP" sz="3000" dirty="0" smtClean="0"/>
              <a:t> </a:t>
            </a:r>
          </a:p>
          <a:p>
            <a:pPr algn="ctr"/>
            <a:r>
              <a:rPr kumimoji="1" lang="ja-JP" altLang="en-US" sz="3000" dirty="0" smtClean="0"/>
              <a:t>⇔</a:t>
            </a:r>
            <a:r>
              <a:rPr kumimoji="1" lang="en-US" altLang="ja-JP" sz="3000" dirty="0" smtClean="0"/>
              <a:t> Kyoto </a:t>
            </a:r>
            <a:r>
              <a:rPr lang="en-US" altLang="ja-JP" sz="3000" dirty="0" smtClean="0"/>
              <a:t>sta., </a:t>
            </a:r>
          </a:p>
          <a:p>
            <a:pPr algn="ctr"/>
            <a:r>
              <a:rPr lang="en-US" altLang="ja-JP" sz="3000" dirty="0"/>
              <a:t> </a:t>
            </a:r>
            <a:r>
              <a:rPr lang="en-US" altLang="ja-JP" sz="3000" dirty="0" smtClean="0"/>
              <a:t>    downtown area </a:t>
            </a:r>
          </a:p>
          <a:p>
            <a:pPr algn="ctr"/>
            <a:r>
              <a:rPr lang="en-US" altLang="ja-JP" sz="3000" dirty="0" err="1" smtClean="0"/>
              <a:t>Kurama</a:t>
            </a:r>
            <a:r>
              <a:rPr lang="en-US" altLang="ja-JP" sz="3000" dirty="0" smtClean="0"/>
              <a:t>, </a:t>
            </a:r>
            <a:r>
              <a:rPr lang="en-US" altLang="ja-JP" sz="3000" dirty="0" err="1" smtClean="0"/>
              <a:t>Kifune</a:t>
            </a:r>
            <a:r>
              <a:rPr lang="en-US" altLang="ja-JP" sz="3000" dirty="0" smtClean="0"/>
              <a:t> </a:t>
            </a:r>
            <a:r>
              <a:rPr lang="ja-JP" altLang="en-US" sz="3000" dirty="0" smtClean="0"/>
              <a:t>⇔   </a:t>
            </a:r>
            <a:endParaRPr lang="en-US" altLang="ja-JP" sz="3000" dirty="0" smtClean="0"/>
          </a:p>
          <a:p>
            <a:pPr algn="ctr"/>
            <a:r>
              <a:rPr lang="en-US" altLang="ja-JP" sz="3000" dirty="0"/>
              <a:t> </a:t>
            </a:r>
            <a:r>
              <a:rPr lang="en-US" altLang="ja-JP" sz="3000" dirty="0" smtClean="0"/>
              <a:t> </a:t>
            </a:r>
            <a:r>
              <a:rPr lang="en-US" altLang="ja-JP" sz="3000" dirty="0" err="1" smtClean="0"/>
              <a:t>Kokusaikaikan</a:t>
            </a:r>
            <a:r>
              <a:rPr lang="en-US" altLang="ja-JP" sz="3000" dirty="0" smtClean="0"/>
              <a:t> sta.</a:t>
            </a:r>
            <a:endParaRPr kumimoji="1" lang="ja-JP" altLang="en-US" sz="3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21149" y="4383197"/>
            <a:ext cx="3027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/>
              <a:t>Takao, </a:t>
            </a:r>
            <a:r>
              <a:rPr lang="en-US" altLang="ja-JP" sz="3000" dirty="0" err="1" smtClean="0"/>
              <a:t>Shuzan</a:t>
            </a:r>
            <a:endParaRPr lang="en-US" altLang="ja-JP" sz="3000" dirty="0" smtClean="0"/>
          </a:p>
          <a:p>
            <a:pPr algn="ctr"/>
            <a:r>
              <a:rPr lang="en-US" altLang="ja-JP" sz="3000" dirty="0" smtClean="0"/>
              <a:t> (northwest area) </a:t>
            </a:r>
          </a:p>
          <a:p>
            <a:pPr algn="ctr"/>
            <a:r>
              <a:rPr lang="ja-JP" altLang="en-US" sz="3000" dirty="0" smtClean="0"/>
              <a:t>⇔ </a:t>
            </a:r>
            <a:r>
              <a:rPr lang="en-US" altLang="ja-JP" sz="3000" dirty="0" smtClean="0"/>
              <a:t>Kyoto sta.</a:t>
            </a:r>
          </a:p>
          <a:p>
            <a:pPr algn="ctr"/>
            <a:r>
              <a:rPr lang="en-US" altLang="ja-JP" sz="3000" dirty="0"/>
              <a:t> </a:t>
            </a:r>
            <a:r>
              <a:rPr kumimoji="1" lang="en-US" altLang="ja-JP" sz="3000" dirty="0" smtClean="0"/>
              <a:t>*Only one route</a:t>
            </a:r>
            <a:endParaRPr kumimoji="1" lang="ja-JP" altLang="en-US" sz="3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228458" y="4614029"/>
            <a:ext cx="2963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/>
              <a:t>down</a:t>
            </a:r>
            <a:r>
              <a:rPr kumimoji="1" lang="en-US" altLang="ja-JP" sz="3000" dirty="0" smtClean="0"/>
              <a:t>town area </a:t>
            </a:r>
          </a:p>
          <a:p>
            <a:pPr algn="ctr"/>
            <a:r>
              <a:rPr lang="ja-JP" altLang="en-US" sz="3000" dirty="0" smtClean="0"/>
              <a:t>⇔ </a:t>
            </a:r>
            <a:r>
              <a:rPr lang="en-US" altLang="ja-JP" sz="3000" dirty="0" smtClean="0"/>
              <a:t>Yamashina area (east side)</a:t>
            </a:r>
            <a:endParaRPr kumimoji="1" lang="ja-JP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6929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9184028" y="127000"/>
            <a:ext cx="3007972" cy="660400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99228" y="129428"/>
            <a:ext cx="3084800" cy="660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49994" y="129428"/>
            <a:ext cx="3049234" cy="66040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9580" y="127000"/>
            <a:ext cx="2966769" cy="660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8" y="318113"/>
            <a:ext cx="2318903" cy="2235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05" y="287113"/>
            <a:ext cx="2438611" cy="22679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08" y="287113"/>
            <a:ext cx="2414225" cy="22871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9" y="287113"/>
            <a:ext cx="2501735" cy="226790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556598" y="2665922"/>
            <a:ext cx="226241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</a:t>
            </a:r>
          </a:p>
          <a:p>
            <a:pPr algn="ctr"/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kumimoji="1" lang="ja-JP" altLang="en-US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23397" y="2758255"/>
            <a:ext cx="2438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2383" y="2758255"/>
            <a:ext cx="276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r>
              <a:rPr kumimoji="1" lang="ja-JP" altLang="en-US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528694" y="2758255"/>
            <a:ext cx="241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kumimoji="1" lang="ja-JP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kumimoji="1" lang="ja-JP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1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3631085"/>
          </a:xfrm>
          <a:prstGeom prst="rect">
            <a:avLst/>
          </a:prstGeom>
          <a:solidFill>
            <a:srgbClr val="F6E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02" y="621824"/>
            <a:ext cx="3616021" cy="23022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47" y="4030965"/>
            <a:ext cx="2683794" cy="21716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69" y="210762"/>
            <a:ext cx="2817167" cy="28171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54" y="3983148"/>
            <a:ext cx="2698272" cy="18010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28" y="3888185"/>
            <a:ext cx="1644707" cy="2401032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2189975" y="1045723"/>
            <a:ext cx="2438181" cy="1462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JR</a:t>
            </a:r>
            <a:r>
              <a:rPr kumimoji="1" lang="ja-JP" altLang="en-US" sz="5400" dirty="0" smtClean="0"/>
              <a:t> </a:t>
            </a:r>
            <a:r>
              <a:rPr kumimoji="1" lang="en-US" altLang="ja-JP" sz="5400" dirty="0" smtClean="0"/>
              <a:t>pass</a:t>
            </a:r>
            <a:endParaRPr kumimoji="1" lang="ja-JP" altLang="en-US" sz="5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6000" y="2923199"/>
            <a:ext cx="164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</a:rPr>
              <a:t>IC</a:t>
            </a:r>
            <a:r>
              <a:rPr kumimoji="1" lang="ja-JP" altLang="en-US" sz="4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</a:rPr>
              <a:t>card</a:t>
            </a:r>
            <a:endParaRPr kumimoji="1" lang="ja-JP" alt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38044" y="2924024"/>
            <a:ext cx="355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</a:rPr>
              <a:t>Kansai</a:t>
            </a:r>
            <a:r>
              <a:rPr kumimoji="1" lang="ja-JP" altLang="en-US" sz="4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</a:rPr>
              <a:t>One</a:t>
            </a:r>
            <a:r>
              <a:rPr kumimoji="1" lang="ja-JP" altLang="en-US" sz="4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</a:rPr>
              <a:t>Pass</a:t>
            </a:r>
            <a:endParaRPr kumimoji="1" lang="ja-JP" alt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024067" y="6231943"/>
            <a:ext cx="33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Kansai</a:t>
            </a:r>
            <a:r>
              <a:rPr kumimoji="1" lang="ja-JP" alt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Thru</a:t>
            </a:r>
            <a:r>
              <a:rPr kumimoji="1" lang="ja-JP" alt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Pass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6853" y="6231943"/>
            <a:ext cx="287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Bus</a:t>
            </a:r>
            <a:r>
              <a:rPr kumimoji="1" lang="ja-JP" alt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1day pass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1454" y="5805811"/>
            <a:ext cx="371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accent5">
                    <a:lumMod val="50000"/>
                  </a:schemeClr>
                </a:solidFill>
              </a:rPr>
              <a:t>Subway &amp; Bus pass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91" y="989520"/>
            <a:ext cx="1688738" cy="156680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" y="4648688"/>
            <a:ext cx="357256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1228261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3247149"/>
            <a:ext cx="12272728" cy="2776264"/>
          </a:xfrm>
          <a:prstGeom prst="rect">
            <a:avLst/>
          </a:prstGeom>
          <a:solidFill>
            <a:srgbClr val="FAF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-9888" y="0"/>
            <a:ext cx="12282616" cy="2432986"/>
          </a:xfrm>
          <a:prstGeom prst="rect">
            <a:avLst/>
          </a:prstGeom>
          <a:solidFill>
            <a:srgbClr val="FAF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80" y="102403"/>
            <a:ext cx="3391001" cy="22726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60" y="102403"/>
            <a:ext cx="2272691" cy="22726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" y="3372978"/>
            <a:ext cx="2518547" cy="25246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9" y="102402"/>
            <a:ext cx="2272692" cy="22726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3" y="3372975"/>
            <a:ext cx="2524615" cy="252461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6" y="3372975"/>
            <a:ext cx="2524615" cy="252461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06452" y="2465119"/>
            <a:ext cx="941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JR</a:t>
            </a:r>
            <a:endParaRPr kumimoji="1" lang="ja-JP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236" y="2449149"/>
            <a:ext cx="4151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Keifuku (</a:t>
            </a:r>
            <a:r>
              <a:rPr lang="en-US" altLang="ja-JP" sz="40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Randen</a:t>
            </a:r>
            <a:r>
              <a:rPr lang="en-US" altLang="ja-JP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4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355096" y="2465119"/>
            <a:ext cx="1731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Eizan</a:t>
            </a:r>
            <a:endParaRPr kumimoji="1" lang="ja-JP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8009" y="6067805"/>
            <a:ext cx="209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Hankyu</a:t>
            </a:r>
            <a:endParaRPr kumimoji="1" lang="ja-JP" alt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47700" y="6066744"/>
            <a:ext cx="3281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kumimoji="1" lang="en-US" altLang="ja-JP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subway</a:t>
            </a:r>
            <a:endParaRPr kumimoji="1" lang="ja-JP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10146" y="6087418"/>
            <a:ext cx="2294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Kintetsu</a:t>
            </a:r>
            <a:endParaRPr kumimoji="1" lang="ja-JP" altLang="en-US" sz="4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43027" y="6066744"/>
            <a:ext cx="1933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Keihan</a:t>
            </a:r>
            <a:endParaRPr kumimoji="1" lang="ja-JP" altLang="en-US" sz="4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96" y="3372975"/>
            <a:ext cx="3097688" cy="25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122826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753853" y="35168"/>
            <a:ext cx="4632158" cy="332377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3234560"/>
            <a:ext cx="12272728" cy="2788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-9888" y="0"/>
            <a:ext cx="12282616" cy="2432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31" y="192427"/>
            <a:ext cx="3391001" cy="22726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58" y="160865"/>
            <a:ext cx="2272691" cy="22726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7" y="3498799"/>
            <a:ext cx="2518547" cy="25246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4" y="172883"/>
            <a:ext cx="2272692" cy="22726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41" y="3498799"/>
            <a:ext cx="2524615" cy="252461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6" y="3512869"/>
            <a:ext cx="2524615" cy="252461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00927" y="2295842"/>
            <a:ext cx="3328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JR </a:t>
            </a:r>
            <a:r>
              <a:rPr kumimoji="1" lang="en-US" altLang="ja-JP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only</a:t>
            </a:r>
            <a:endParaRPr kumimoji="1" lang="ja-JP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236" y="2449149"/>
            <a:ext cx="4151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Keifuku </a:t>
            </a:r>
            <a:r>
              <a:rPr lang="en-US" altLang="ja-JP" sz="32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Randen</a:t>
            </a:r>
            <a:r>
              <a:rPr lang="en-US" altLang="ja-JP" sz="32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426144" y="2465119"/>
            <a:ext cx="1582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Eizan</a:t>
            </a:r>
            <a:endParaRPr kumimoji="1" lang="ja-JP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8009" y="6067805"/>
            <a:ext cx="209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Hankyu</a:t>
            </a:r>
            <a:endParaRPr kumimoji="1" lang="ja-JP" alt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47700" y="6066744"/>
            <a:ext cx="3281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kumimoji="1" lang="en-US" altLang="ja-JP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subway</a:t>
            </a:r>
            <a:endParaRPr kumimoji="1" lang="ja-JP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10146" y="6087418"/>
            <a:ext cx="2294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Kintetsu</a:t>
            </a:r>
            <a:endParaRPr kumimoji="1" lang="ja-JP" altLang="en-US" sz="4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43027" y="6066744"/>
            <a:ext cx="1933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Keihan</a:t>
            </a:r>
            <a:endParaRPr kumimoji="1" lang="ja-JP" altLang="en-US" sz="4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96" y="3498799"/>
            <a:ext cx="3097688" cy="2524615"/>
          </a:xfrm>
          <a:prstGeom prst="rect">
            <a:avLst/>
          </a:prstGeom>
        </p:spPr>
      </p:pic>
      <p:sp>
        <p:nvSpPr>
          <p:cNvPr id="20" name="四角形吹き出し 19"/>
          <p:cNvSpPr/>
          <p:nvPr/>
        </p:nvSpPr>
        <p:spPr>
          <a:xfrm>
            <a:off x="5844034" y="1850459"/>
            <a:ext cx="2903775" cy="743392"/>
          </a:xfrm>
          <a:prstGeom prst="wedgeRectCallout">
            <a:avLst>
              <a:gd name="adj1" fmla="val -60434"/>
              <a:gd name="adj2" fmla="val 35127"/>
            </a:avLst>
          </a:prstGeom>
          <a:solidFill>
            <a:schemeClr val="bg1"/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b="1" dirty="0" smtClean="0"/>
              <a:t>JR </a:t>
            </a:r>
            <a:r>
              <a:rPr lang="en-US" altLang="ja-JP" sz="4400" b="1" dirty="0"/>
              <a:t>P</a:t>
            </a:r>
            <a:r>
              <a:rPr kumimoji="1" lang="en-US" altLang="ja-JP" sz="4400" b="1" dirty="0" smtClean="0"/>
              <a:t>ass</a:t>
            </a:r>
            <a:r>
              <a:rPr lang="ja-JP" altLang="en-US" sz="4400" b="1" dirty="0" smtClean="0"/>
              <a:t> </a:t>
            </a:r>
            <a:r>
              <a:rPr lang="en-US" altLang="ja-JP" sz="4400" b="1" dirty="0" smtClean="0"/>
              <a:t>use</a:t>
            </a:r>
            <a:endParaRPr kumimoji="1" lang="en-US" altLang="ja-JP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1325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6122707" y="0"/>
            <a:ext cx="3007972" cy="685800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130679" y="0"/>
            <a:ext cx="3047312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71042" y="0"/>
            <a:ext cx="3128186" cy="6858000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-4760" y="0"/>
            <a:ext cx="296676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2" y="318112"/>
            <a:ext cx="2318903" cy="2235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29" y="287113"/>
            <a:ext cx="2438611" cy="22679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367" y="292146"/>
            <a:ext cx="2414225" cy="22871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66" y="287113"/>
            <a:ext cx="2501735" cy="226790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555880" y="2758255"/>
            <a:ext cx="226241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540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</a:t>
            </a:r>
          </a:p>
          <a:p>
            <a:pPr algn="ctr"/>
            <a:r>
              <a:rPr lang="en-US" altLang="ja-JP" sz="540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lang="ja-JP" altLang="en-US" sz="540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540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ja-JP" altLang="en-US" sz="54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15828" y="2758255"/>
            <a:ext cx="2438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lang="ja-JP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ja-JP" alt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560" y="2758255"/>
            <a:ext cx="276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lang="ja-JP" altLang="en-US" sz="54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54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r>
              <a:rPr lang="ja-JP" altLang="en-US" sz="54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54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ja-JP" altLang="en-US" sz="540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27692" y="2758255"/>
            <a:ext cx="241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lang="ja-JP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</a:t>
            </a:r>
            <a:endParaRPr lang="ja-JP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6691" y="5022839"/>
            <a:ext cx="2745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solidFill>
                  <a:prstClr val="black"/>
                </a:solidFill>
              </a:rPr>
              <a:t>Over the </a:t>
            </a:r>
          </a:p>
          <a:p>
            <a:pPr algn="ctr"/>
            <a:r>
              <a:rPr lang="en-US" altLang="ja-JP" sz="3000" dirty="0" err="1" smtClean="0">
                <a:solidFill>
                  <a:prstClr val="black"/>
                </a:solidFill>
              </a:rPr>
              <a:t>kyoto</a:t>
            </a:r>
            <a:r>
              <a:rPr lang="en-US" altLang="ja-JP" sz="3000" dirty="0" smtClean="0">
                <a:solidFill>
                  <a:prstClr val="black"/>
                </a:solidFill>
              </a:rPr>
              <a:t> city</a:t>
            </a:r>
            <a:endParaRPr lang="ja-JP" altLang="en-US" sz="3000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0423" y="4330343"/>
            <a:ext cx="31756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err="1" smtClean="0">
                <a:solidFill>
                  <a:prstClr val="black"/>
                </a:solidFill>
              </a:rPr>
              <a:t>Arashiyama,Ohara</a:t>
            </a:r>
            <a:r>
              <a:rPr lang="en-US" altLang="ja-JP" sz="3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ja-JP" altLang="en-US" sz="3000" dirty="0" smtClean="0">
                <a:solidFill>
                  <a:prstClr val="black"/>
                </a:solidFill>
              </a:rPr>
              <a:t>⇔</a:t>
            </a:r>
            <a:r>
              <a:rPr lang="en-US" altLang="ja-JP" sz="3000" dirty="0" smtClean="0">
                <a:solidFill>
                  <a:prstClr val="black"/>
                </a:solidFill>
              </a:rPr>
              <a:t> Kyoto sta., </a:t>
            </a:r>
          </a:p>
          <a:p>
            <a:pPr algn="ctr"/>
            <a:r>
              <a:rPr lang="en-US" altLang="ja-JP" sz="3000" dirty="0">
                <a:solidFill>
                  <a:prstClr val="black"/>
                </a:solidFill>
              </a:rPr>
              <a:t> </a:t>
            </a:r>
            <a:r>
              <a:rPr lang="en-US" altLang="ja-JP" sz="3000" dirty="0" smtClean="0">
                <a:solidFill>
                  <a:prstClr val="black"/>
                </a:solidFill>
              </a:rPr>
              <a:t>    downtown area </a:t>
            </a:r>
          </a:p>
          <a:p>
            <a:pPr algn="ctr"/>
            <a:r>
              <a:rPr lang="en-US" altLang="ja-JP" sz="3000" dirty="0" err="1" smtClean="0">
                <a:solidFill>
                  <a:prstClr val="black"/>
                </a:solidFill>
              </a:rPr>
              <a:t>Kurama</a:t>
            </a:r>
            <a:r>
              <a:rPr lang="en-US" altLang="ja-JP" sz="3000" dirty="0" smtClean="0">
                <a:solidFill>
                  <a:prstClr val="black"/>
                </a:solidFill>
              </a:rPr>
              <a:t>, </a:t>
            </a:r>
            <a:r>
              <a:rPr lang="en-US" altLang="ja-JP" sz="3000" dirty="0" err="1" smtClean="0">
                <a:solidFill>
                  <a:prstClr val="black"/>
                </a:solidFill>
              </a:rPr>
              <a:t>Kifune</a:t>
            </a:r>
            <a:r>
              <a:rPr lang="en-US" altLang="ja-JP" sz="3000" dirty="0" smtClean="0">
                <a:solidFill>
                  <a:prstClr val="black"/>
                </a:solidFill>
              </a:rPr>
              <a:t> </a:t>
            </a:r>
            <a:r>
              <a:rPr lang="ja-JP" altLang="en-US" sz="3000" dirty="0" smtClean="0">
                <a:solidFill>
                  <a:prstClr val="black"/>
                </a:solidFill>
              </a:rPr>
              <a:t>⇔   </a:t>
            </a:r>
            <a:endParaRPr lang="en-US" altLang="ja-JP" sz="3000" dirty="0" smtClean="0">
              <a:solidFill>
                <a:prstClr val="black"/>
              </a:solidFill>
            </a:endParaRPr>
          </a:p>
          <a:p>
            <a:pPr algn="ctr"/>
            <a:r>
              <a:rPr lang="en-US" altLang="ja-JP" sz="3000" dirty="0">
                <a:solidFill>
                  <a:prstClr val="black"/>
                </a:solidFill>
              </a:rPr>
              <a:t> </a:t>
            </a:r>
            <a:r>
              <a:rPr lang="en-US" altLang="ja-JP" sz="3000" dirty="0" smtClean="0">
                <a:solidFill>
                  <a:prstClr val="black"/>
                </a:solidFill>
              </a:rPr>
              <a:t> </a:t>
            </a:r>
            <a:r>
              <a:rPr lang="en-US" altLang="ja-JP" sz="3000" dirty="0" err="1" smtClean="0">
                <a:solidFill>
                  <a:prstClr val="black"/>
                </a:solidFill>
              </a:rPr>
              <a:t>Kokusaikaikan</a:t>
            </a:r>
            <a:r>
              <a:rPr lang="en-US" altLang="ja-JP" sz="3000" dirty="0" smtClean="0">
                <a:solidFill>
                  <a:prstClr val="black"/>
                </a:solidFill>
              </a:rPr>
              <a:t> sta.</a:t>
            </a:r>
            <a:endParaRPr lang="ja-JP" altLang="en-US" sz="300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150678" y="4561175"/>
            <a:ext cx="3027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solidFill>
                  <a:prstClr val="black"/>
                </a:solidFill>
              </a:rPr>
              <a:t>Takao, </a:t>
            </a:r>
            <a:r>
              <a:rPr lang="en-US" altLang="ja-JP" sz="3000" dirty="0" err="1" smtClean="0">
                <a:solidFill>
                  <a:prstClr val="black"/>
                </a:solidFill>
              </a:rPr>
              <a:t>Shuzan</a:t>
            </a:r>
            <a:endParaRPr lang="en-US" altLang="ja-JP" sz="3000" dirty="0" smtClean="0">
              <a:solidFill>
                <a:prstClr val="black"/>
              </a:solidFill>
            </a:endParaRPr>
          </a:p>
          <a:p>
            <a:pPr algn="ctr"/>
            <a:r>
              <a:rPr lang="en-US" altLang="ja-JP" sz="3000" dirty="0" smtClean="0">
                <a:solidFill>
                  <a:prstClr val="black"/>
                </a:solidFill>
              </a:rPr>
              <a:t> (northwest area) </a:t>
            </a:r>
          </a:p>
          <a:p>
            <a:pPr algn="ctr"/>
            <a:r>
              <a:rPr lang="ja-JP" altLang="en-US" sz="3000" dirty="0" smtClean="0">
                <a:solidFill>
                  <a:prstClr val="black"/>
                </a:solidFill>
              </a:rPr>
              <a:t>⇔ </a:t>
            </a:r>
            <a:r>
              <a:rPr lang="en-US" altLang="ja-JP" sz="3000" dirty="0" smtClean="0">
                <a:solidFill>
                  <a:prstClr val="black"/>
                </a:solidFill>
              </a:rPr>
              <a:t>Kyoto sta.</a:t>
            </a:r>
          </a:p>
          <a:p>
            <a:pPr algn="ctr"/>
            <a:r>
              <a:rPr lang="en-US" altLang="ja-JP" sz="3000" dirty="0">
                <a:solidFill>
                  <a:prstClr val="black"/>
                </a:solidFill>
              </a:rPr>
              <a:t> </a:t>
            </a:r>
            <a:r>
              <a:rPr lang="en-US" altLang="ja-JP" sz="3000" dirty="0" smtClean="0">
                <a:solidFill>
                  <a:prstClr val="black"/>
                </a:solidFill>
              </a:rPr>
              <a:t>*Only one route</a:t>
            </a:r>
            <a:endParaRPr lang="ja-JP" altLang="en-US" sz="30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67138" y="4792007"/>
            <a:ext cx="2963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dirty="0" smtClean="0">
                <a:solidFill>
                  <a:prstClr val="black"/>
                </a:solidFill>
              </a:rPr>
              <a:t>downtown area </a:t>
            </a:r>
          </a:p>
          <a:p>
            <a:pPr algn="ctr"/>
            <a:r>
              <a:rPr lang="ja-JP" altLang="en-US" sz="3000" dirty="0" smtClean="0">
                <a:solidFill>
                  <a:prstClr val="black"/>
                </a:solidFill>
              </a:rPr>
              <a:t>⇔ </a:t>
            </a:r>
            <a:r>
              <a:rPr lang="en-US" altLang="ja-JP" sz="3000" dirty="0" smtClean="0">
                <a:solidFill>
                  <a:prstClr val="black"/>
                </a:solidFill>
              </a:rPr>
              <a:t>Yamashina area (east side)</a:t>
            </a:r>
            <a:endParaRPr lang="ja-JP" altLang="en-US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3572634"/>
            <a:ext cx="4380487" cy="328536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01" y="0"/>
            <a:ext cx="4395989" cy="32969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88" y="3572634"/>
            <a:ext cx="5400602" cy="328536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7259" y="986776"/>
            <a:ext cx="638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</a:t>
            </a:r>
            <a:r>
              <a:rPr lang="en-US" altLang="ja-JP" sz="8000" dirty="0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yoto</a:t>
            </a:r>
            <a:r>
              <a:rPr lang="ja-JP" altLang="en-US" sz="8000" dirty="0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ja-JP" sz="8000" dirty="0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City</a:t>
            </a:r>
            <a:r>
              <a:rPr lang="ja-JP" altLang="en-US" sz="8000" dirty="0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altLang="ja-JP" sz="8000" dirty="0" smtClean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Bus</a:t>
            </a:r>
            <a:endParaRPr lang="ja-JP" altLang="en-US" sz="8000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0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209638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drawingml/2006/table">
            <a:tbl>
              <a:tblPr firstRow="1" firstCol="1" bandCol="1">
                <a:tableStyleId>{16D9F66E-5EB9-4882-86FB-DCBF35E3C3E4}</a:tableStyleId>
              </a:tblPr>
              <a:tblGrid>
                <a:gridCol w="3697213"/>
                <a:gridCol w="8494787"/>
              </a:tblGrid>
              <a:tr h="320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  <a:cs typeface="Microsoft JhengHei UI Light" panose="020B0304030504040204" pitchFamily="50" charset="-128"/>
                        </a:rPr>
                        <a:t>BUS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  <a:cs typeface="Microsoft JhengHei UI Light" panose="020B0304030504040204" pitchFamily="50" charset="-128"/>
                        </a:rPr>
                        <a:t> 1 Day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  <a:cs typeface="Microsoft JhengHei UI Light" panose="020B0304030504040204" pitchFamily="50" charset="-128"/>
                        </a:rPr>
                        <a:t>Pass</a:t>
                      </a:r>
                      <a:endParaRPr kumimoji="1" lang="ja-JP" altLang="en-US" sz="54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  <a:cs typeface="Microsoft JhengHei UI Light" panose="020B0304030504040204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Within </a:t>
                      </a:r>
                      <a:r>
                        <a:rPr kumimoji="1" lang="en-US" altLang="ja-JP" sz="5400" u="sng" dirty="0" smtClean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Flat-Fare Zone</a:t>
                      </a:r>
                    </a:p>
                    <a:p>
                      <a:pPr algn="ctr"/>
                      <a:r>
                        <a:rPr kumimoji="1" lang="en-US" altLang="ja-JP" sz="5400" dirty="0" smtClean="0"/>
                        <a:t>(ONLY</a:t>
                      </a:r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 City Bus  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and </a:t>
                      </a:r>
                      <a:r>
                        <a:rPr kumimoji="1" lang="en-US" altLang="ja-JP" sz="5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aseline="0" dirty="0" smtClean="0"/>
                        <a:t>)</a:t>
                      </a:r>
                      <a:endParaRPr kumimoji="1" lang="ja-JP" altLang="en-US" sz="5400" b="0" dirty="0"/>
                    </a:p>
                  </a:txBody>
                  <a:tcPr anchor="ctr"/>
                </a:tc>
              </a:tr>
              <a:tr h="36507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SUBWAY</a:t>
                      </a: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&amp; </a:t>
                      </a: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  <a:cs typeface="Microsoft JhengHei UI Light" panose="020B0304030504040204" pitchFamily="50" charset="-128"/>
                        </a:rPr>
                        <a:t>BUS</a:t>
                      </a: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1 or 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Day Pass</a:t>
                      </a:r>
                      <a:endParaRPr kumimoji="1" lang="ja-JP" altLang="en-US" sz="54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u="sng" dirty="0" smtClean="0"/>
                        <a:t>ALL</a:t>
                      </a:r>
                      <a:r>
                        <a:rPr kumimoji="1" lang="en-US" altLang="ja-JP" sz="5400" b="1" dirty="0" smtClean="0"/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Bus </a:t>
                      </a:r>
                      <a:r>
                        <a:rPr kumimoji="1" lang="en-US" altLang="ja-JP" sz="5400" b="1" baseline="0" dirty="0" smtClean="0"/>
                        <a:t>&amp; </a:t>
                      </a:r>
                      <a:r>
                        <a:rPr kumimoji="1" lang="en-US" altLang="ja-JP" sz="5400" b="1" baseline="0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/>
                        <a:t>Most 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="1" baseline="0" dirty="0" smtClean="0"/>
                        <a:t>service 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chemeClr val="tx1"/>
                          </a:solidFill>
                        </a:rPr>
                        <a:t>Most</a:t>
                      </a:r>
                      <a:r>
                        <a:rPr kumimoji="1" lang="en-US" altLang="ja-JP" sz="5400" b="1" baseline="0" dirty="0" smtClean="0">
                          <a:solidFill>
                            <a:srgbClr val="FF0000"/>
                          </a:solidFill>
                        </a:rPr>
                        <a:t> KEIHAN Bus </a:t>
                      </a:r>
                      <a:r>
                        <a:rPr kumimoji="1" lang="en-US" altLang="ja-JP" sz="5400" b="1" baseline="0" dirty="0" smtClean="0">
                          <a:solidFill>
                            <a:schemeClr val="tx1"/>
                          </a:solidFill>
                        </a:rPr>
                        <a:t>service</a:t>
                      </a:r>
                      <a:endParaRPr kumimoji="1" lang="ja-JP" alt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1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42263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drawingml/2006/table">
            <a:tbl>
              <a:tblPr firstRow="1" firstCol="1" bandCol="1">
                <a:tableStyleId>{16D9F66E-5EB9-4882-86FB-DCBF35E3C3E4}</a:tableStyleId>
              </a:tblPr>
              <a:tblGrid>
                <a:gridCol w="3402106"/>
                <a:gridCol w="8789894"/>
              </a:tblGrid>
              <a:tr h="320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1 Day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Pass</a:t>
                      </a:r>
                      <a:endParaRPr kumimoji="1" lang="ja-JP" alt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5715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Within </a:t>
                      </a:r>
                      <a:r>
                        <a:rPr kumimoji="1" lang="en-US" altLang="ja-JP" sz="5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Flat-Fare Zone</a:t>
                      </a:r>
                    </a:p>
                    <a:p>
                      <a:pPr algn="ctr"/>
                      <a:r>
                        <a:rPr kumimoji="1" lang="en-US" altLang="ja-JP" sz="5400" dirty="0" smtClean="0"/>
                        <a:t>(</a:t>
                      </a:r>
                      <a:r>
                        <a:rPr kumimoji="1" lang="en-US" altLang="ja-JP" sz="5400" u="sng" dirty="0" smtClean="0">
                          <a:solidFill>
                            <a:srgbClr val="FF0000"/>
                          </a:solidFill>
                        </a:rPr>
                        <a:t>ONLY</a:t>
                      </a:r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 City Bus  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and </a:t>
                      </a:r>
                      <a:r>
                        <a:rPr kumimoji="1" lang="en-US" altLang="ja-JP" sz="5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aseline="0" dirty="0" smtClean="0"/>
                        <a:t>)</a:t>
                      </a:r>
                      <a:endParaRPr kumimoji="1" lang="ja-JP" altLang="en-US" sz="5400" b="0" dirty="0"/>
                    </a:p>
                  </a:txBody>
                  <a:tcPr anchor="ctr">
                    <a:lnL w="5715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07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700" b="1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&amp; Bus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700" b="1" baseline="0" dirty="0" smtClean="0">
                          <a:solidFill>
                            <a:srgbClr val="2109B3"/>
                          </a:solidFill>
                        </a:rPr>
                        <a:t>1</a:t>
                      </a: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kumimoji="1" lang="en-US" altLang="ja-JP" sz="5700" b="0" baseline="0" dirty="0" smtClean="0">
                          <a:solidFill>
                            <a:srgbClr val="0070C0"/>
                          </a:solidFill>
                        </a:rPr>
                        <a:t>or</a:t>
                      </a: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kumimoji="1" lang="en-US" altLang="ja-JP" sz="5700" b="1" baseline="0" dirty="0" smtClean="0">
                          <a:solidFill>
                            <a:srgbClr val="D40646"/>
                          </a:solidFill>
                        </a:rPr>
                        <a:t>2</a:t>
                      </a: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700" b="1" baseline="0" dirty="0" smtClean="0">
                          <a:solidFill>
                            <a:srgbClr val="0070C0"/>
                          </a:solidFill>
                        </a:rPr>
                        <a:t>Day Pass</a:t>
                      </a:r>
                      <a:endParaRPr kumimoji="1" lang="ja-JP" altLang="en-US" sz="57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R w="5715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u="sng" dirty="0" smtClean="0">
                          <a:solidFill>
                            <a:srgbClr val="FF0000"/>
                          </a:solidFill>
                        </a:rPr>
                        <a:t>ALL</a:t>
                      </a:r>
                      <a:r>
                        <a:rPr kumimoji="1" lang="en-US" altLang="ja-JP" sz="5400" b="1" dirty="0" smtClean="0"/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Bus </a:t>
                      </a:r>
                      <a:r>
                        <a:rPr kumimoji="1" lang="en-US" altLang="ja-JP" sz="5400" b="1" baseline="0" dirty="0" smtClean="0"/>
                        <a:t>&amp; </a:t>
                      </a:r>
                      <a:r>
                        <a:rPr kumimoji="1" lang="en-US" altLang="ja-JP" sz="5400" b="1" baseline="0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rgbClr val="FF6600"/>
                          </a:solidFill>
                        </a:rPr>
                        <a:t>Most 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="1" baseline="0" dirty="0" smtClean="0"/>
                        <a:t>service 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rgbClr val="FF6600"/>
                          </a:solidFill>
                        </a:rPr>
                        <a:t>Most</a:t>
                      </a:r>
                      <a:r>
                        <a:rPr kumimoji="1" lang="en-US" altLang="ja-JP" sz="5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5400" b="1" baseline="0" dirty="0" err="1" smtClean="0">
                          <a:solidFill>
                            <a:srgbClr val="FF0000"/>
                          </a:solidFill>
                        </a:rPr>
                        <a:t>Keihan</a:t>
                      </a:r>
                      <a:r>
                        <a:rPr kumimoji="1" lang="en-US" altLang="ja-JP" sz="5400" b="1" baseline="0" dirty="0" smtClean="0">
                          <a:solidFill>
                            <a:srgbClr val="FF0000"/>
                          </a:solidFill>
                        </a:rPr>
                        <a:t> Bus </a:t>
                      </a:r>
                      <a:r>
                        <a:rPr kumimoji="1" lang="en-US" altLang="ja-JP" sz="5400" b="1" baseline="0" dirty="0" smtClean="0">
                          <a:solidFill>
                            <a:schemeClr val="tx1"/>
                          </a:solidFill>
                        </a:rPr>
                        <a:t>service</a:t>
                      </a:r>
                      <a:endParaRPr kumimoji="1" lang="ja-JP" alt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2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01506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drawingml/2006/table">
            <a:tbl>
              <a:tblPr firstRow="1" firstCol="1" bandCol="1">
                <a:tableStyleId>{16D9F66E-5EB9-4882-86FB-DCBF35E3C3E4}</a:tableStyleId>
              </a:tblPr>
              <a:tblGrid>
                <a:gridCol w="3697213"/>
                <a:gridCol w="8494787"/>
              </a:tblGrid>
              <a:tr h="320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BUS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 1 Day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Pass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dirty="0" smtClean="0"/>
                        <a:t>Within </a:t>
                      </a:r>
                      <a:r>
                        <a:rPr kumimoji="1" lang="en-US" altLang="ja-JP" sz="5400" u="sng" dirty="0" smtClean="0"/>
                        <a:t>Flat Fare Zone</a:t>
                      </a:r>
                    </a:p>
                    <a:p>
                      <a:pPr algn="ctr"/>
                      <a:r>
                        <a:rPr kumimoji="1" lang="en-US" altLang="ja-JP" sz="5400" dirty="0" smtClean="0"/>
                        <a:t>(ONLY</a:t>
                      </a:r>
                      <a:r>
                        <a:rPr kumimoji="1" lang="en-US" altLang="ja-JP" sz="5400" baseline="0" dirty="0" smtClean="0"/>
                        <a:t> </a:t>
                      </a:r>
                      <a:r>
                        <a:rPr kumimoji="1" lang="en-US" altLang="ja-JP" sz="5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 City Bus  </a:t>
                      </a:r>
                    </a:p>
                    <a:p>
                      <a:pPr algn="ctr"/>
                      <a:r>
                        <a:rPr kumimoji="1" lang="en-US" altLang="ja-JP" sz="5400" baseline="0" dirty="0" smtClean="0"/>
                        <a:t>and </a:t>
                      </a:r>
                      <a:r>
                        <a:rPr kumimoji="1" lang="en-US" altLang="ja-JP" sz="5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aseline="0" dirty="0" smtClean="0"/>
                        <a:t>)</a:t>
                      </a:r>
                      <a:endParaRPr kumimoji="1" lang="ja-JP" altLang="en-US" sz="5400" b="0" dirty="0"/>
                    </a:p>
                  </a:txBody>
                  <a:tcPr anchor="ctr"/>
                </a:tc>
              </a:tr>
              <a:tr h="36507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dirty="0" smtClean="0"/>
                        <a:t>SUBWAY</a:t>
                      </a:r>
                      <a:r>
                        <a:rPr kumimoji="1" lang="en-US" altLang="ja-JP" sz="5400" b="0" baseline="0" dirty="0" smtClean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&amp; BUS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1 or2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baseline="0" dirty="0" smtClean="0"/>
                        <a:t>Day Pass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400" b="1" u="sng" dirty="0" smtClean="0"/>
                        <a:t>ALL</a:t>
                      </a:r>
                      <a:r>
                        <a:rPr kumimoji="1" lang="en-US" altLang="ja-JP" sz="5400" b="1" dirty="0" smtClean="0"/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5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Bus </a:t>
                      </a:r>
                      <a:r>
                        <a:rPr kumimoji="1" lang="en-US" altLang="ja-JP" sz="5400" b="1" baseline="0" dirty="0" smtClean="0"/>
                        <a:t>&amp; </a:t>
                      </a:r>
                      <a:r>
                        <a:rPr kumimoji="1" lang="en-US" altLang="ja-JP" sz="5400" b="1" baseline="0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/>
                        <a:t>Most </a:t>
                      </a:r>
                      <a:r>
                        <a:rPr kumimoji="1" lang="en-US" altLang="ja-JP" sz="5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sz="5400" b="1" baseline="0" dirty="0" smtClean="0"/>
                        <a:t>service </a:t>
                      </a:r>
                    </a:p>
                    <a:p>
                      <a:pPr algn="ctr"/>
                      <a:r>
                        <a:rPr kumimoji="1" lang="en-US" altLang="ja-JP" sz="5400" b="1" baseline="0" dirty="0" smtClean="0">
                          <a:solidFill>
                            <a:schemeClr val="tx1"/>
                          </a:solidFill>
                        </a:rPr>
                        <a:t>Most</a:t>
                      </a:r>
                      <a:r>
                        <a:rPr kumimoji="1" lang="en-US" altLang="ja-JP" sz="5400" b="1" baseline="0" dirty="0" smtClean="0">
                          <a:solidFill>
                            <a:srgbClr val="FF0000"/>
                          </a:solidFill>
                        </a:rPr>
                        <a:t> KEIHAN Bus </a:t>
                      </a:r>
                      <a:r>
                        <a:rPr kumimoji="1" lang="en-US" altLang="ja-JP" sz="5400" b="1" baseline="0" dirty="0" smtClean="0">
                          <a:solidFill>
                            <a:schemeClr val="tx1"/>
                          </a:solidFill>
                        </a:rPr>
                        <a:t>service</a:t>
                      </a:r>
                      <a:endParaRPr kumimoji="1" lang="ja-JP" alt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5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189103"/>
              </p:ext>
            </p:extLst>
          </p:nvPr>
        </p:nvGraphicFramePr>
        <p:xfrm>
          <a:off x="2031998" y="715526"/>
          <a:ext cx="9309292" cy="232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243"/>
                <a:gridCol w="1234775"/>
                <a:gridCol w="1251239"/>
                <a:gridCol w="3836035"/>
              </a:tblGrid>
              <a:tr h="8508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type</a:t>
                      </a:r>
                      <a:endParaRPr kumimoji="1" lang="ja-JP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Price</a:t>
                      </a:r>
                      <a:endParaRPr kumimoji="1" lang="en-US" altLang="ja-JP" baseline="0" dirty="0" smtClean="0"/>
                    </a:p>
                    <a:p>
                      <a:r>
                        <a:rPr kumimoji="1" lang="en-US" altLang="ja-JP" baseline="0" dirty="0" smtClean="0"/>
                        <a:t> (adult)      </a:t>
                      </a:r>
                      <a:r>
                        <a:rPr kumimoji="1" lang="en-US" altLang="ja-JP" dirty="0" smtClean="0"/>
                        <a:t>(age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6 -12 )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Validity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486212"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BUS 1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\300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🚌</a:t>
                      </a:r>
                      <a:r>
                        <a:rPr kumimoji="1" lang="en-US" altLang="ja-JP" dirty="0" smtClean="0"/>
                        <a:t> ride </a:t>
                      </a:r>
                      <a:r>
                        <a:rPr kumimoji="1" lang="en-US" altLang="ja-JP" baseline="0" dirty="0" smtClean="0"/>
                        <a:t>3 times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and more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296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SUBWAY</a:t>
                      </a:r>
                      <a:r>
                        <a:rPr kumimoji="1" lang="en-US" altLang="ja-JP" baseline="0" dirty="0" smtClean="0"/>
                        <a:t> &amp; BUS 1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\900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\450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🚇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🚌　</a:t>
                      </a:r>
                      <a:r>
                        <a:rPr kumimoji="1" lang="en-US" altLang="ja-JP" dirty="0" smtClean="0"/>
                        <a:t>more than 2times*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9296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SUBWAY &amp; BUS 2 Day Pass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\1700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\850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🚇</a:t>
                      </a:r>
                      <a:r>
                        <a:rPr kumimoji="1" lang="en-US" altLang="ja-JP" dirty="0" smtClean="0"/>
                        <a:t>+</a:t>
                      </a:r>
                      <a:r>
                        <a:rPr kumimoji="1" lang="ja-JP" altLang="en-US" dirty="0" smtClean="0"/>
                        <a:t>🚌　</a:t>
                      </a:r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baseline="0" dirty="0" smtClean="0"/>
                        <a:t> times and more a day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459042" y="3019681"/>
            <a:ext cx="777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*🚌 </a:t>
            </a:r>
            <a:r>
              <a:rPr kumimoji="1" lang="en-US" altLang="ja-JP" dirty="0" smtClean="0"/>
              <a:t>bus fare is \230,  </a:t>
            </a:r>
            <a:r>
              <a:rPr kumimoji="1" lang="ja-JP" altLang="en-US" dirty="0" smtClean="0"/>
              <a:t>🚇 </a:t>
            </a:r>
            <a:r>
              <a:rPr kumimoji="1" lang="en-US" altLang="ja-JP" dirty="0" smtClean="0"/>
              <a:t>subway fare is \210 to \350, depend on your destination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31999" y="264820"/>
            <a:ext cx="201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3300"/>
                </a:solidFill>
              </a:rPr>
              <a:t>TYPE &amp; PRICE</a:t>
            </a:r>
            <a:endParaRPr kumimoji="1" lang="ja-JP" altLang="en-US" sz="2400" b="1" dirty="0">
              <a:solidFill>
                <a:srgbClr val="FF3300"/>
              </a:solidFill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23638"/>
              </p:ext>
            </p:extLst>
          </p:nvPr>
        </p:nvGraphicFramePr>
        <p:xfrm>
          <a:off x="2032001" y="3739487"/>
          <a:ext cx="9309290" cy="3002508"/>
        </p:xfrm>
        <a:graphic>
          <a:graphicData uri="http://schemas.openxmlformats.org/drawingml/2006/table">
            <a:tbl>
              <a:tblPr firstRow="1" firstCol="1" bandCol="1">
                <a:tableStyleId>{16D9F66E-5EB9-4882-86FB-DCBF35E3C3E4}</a:tableStyleId>
              </a:tblPr>
              <a:tblGrid>
                <a:gridCol w="2560287"/>
                <a:gridCol w="6749003"/>
              </a:tblGrid>
              <a:tr h="1501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baseline="0" dirty="0" smtClean="0"/>
                        <a:t>BUS 1 DAY PASS</a:t>
                      </a:r>
                      <a:endParaRPr kumimoji="1" lang="ja-JP" altLang="en-US" sz="2400" b="0" dirty="0" smtClean="0"/>
                    </a:p>
                    <a:p>
                      <a:pPr algn="ctr"/>
                      <a:endParaRPr kumimoji="1" lang="ja-JP" altLang="en-US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Within Flat Fare Zone (include </a:t>
                      </a:r>
                      <a:r>
                        <a:rPr kumimoji="1" lang="en-US" altLang="ja-JP" dirty="0" err="1" smtClean="0"/>
                        <a:t>Arashiyama</a:t>
                      </a:r>
                      <a:r>
                        <a:rPr kumimoji="1" lang="en-US" altLang="ja-JP" dirty="0" smtClean="0"/>
                        <a:t>)</a:t>
                      </a:r>
                    </a:p>
                    <a:p>
                      <a:pPr algn="l"/>
                      <a:r>
                        <a:rPr kumimoji="1" lang="en-US" altLang="ja-JP" dirty="0" smtClean="0"/>
                        <a:t>     (ONLY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 City Bus </a:t>
                      </a:r>
                      <a:r>
                        <a:rPr kumimoji="1" lang="en-US" altLang="ja-JP" baseline="0" dirty="0" smtClean="0"/>
                        <a:t>and </a:t>
                      </a:r>
                      <a:r>
                        <a:rPr kumimoji="1" lang="en-US" altLang="ja-JP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b="0" dirty="0"/>
                    </a:p>
                  </a:txBody>
                  <a:tcPr anchor="ctr"/>
                </a:tc>
              </a:tr>
              <a:tr h="15007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000" b="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dirty="0" smtClean="0"/>
                        <a:t>SUBWAY</a:t>
                      </a:r>
                      <a:r>
                        <a:rPr kumimoji="1" lang="en-US" altLang="ja-JP" sz="2400" b="0" baseline="0" dirty="0" smtClean="0"/>
                        <a:t> &amp; BUS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baseline="0" dirty="0" smtClean="0"/>
                        <a:t>1 or2 Day Pass</a:t>
                      </a:r>
                      <a:endParaRPr kumimoji="1" lang="ja-JP" altLang="en-US" sz="2400" b="0" dirty="0" smtClean="0"/>
                    </a:p>
                    <a:p>
                      <a:pPr algn="ctr"/>
                      <a:endParaRPr kumimoji="1" lang="ja-JP" altLang="en-US" sz="2000" dirty="0"/>
                    </a:p>
                  </a:txBody>
                  <a:tcPr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ALL </a:t>
                      </a:r>
                      <a:r>
                        <a:rPr kumimoji="1" lang="en-US" altLang="ja-JP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Kyoto</a:t>
                      </a:r>
                      <a:r>
                        <a:rPr kumimoji="1" lang="en-US" altLang="ja-JP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City</a:t>
                      </a:r>
                      <a:r>
                        <a:rPr kumimoji="1" lang="en-US" altLang="ja-JP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Bus </a:t>
                      </a:r>
                      <a:r>
                        <a:rPr kumimoji="1" lang="en-US" altLang="ja-JP" baseline="0" dirty="0" smtClean="0"/>
                        <a:t>&amp; </a:t>
                      </a:r>
                      <a:r>
                        <a:rPr kumimoji="1" lang="en-US" altLang="ja-JP" b="1" baseline="0" dirty="0" smtClean="0">
                          <a:solidFill>
                            <a:srgbClr val="0070C0"/>
                          </a:solidFill>
                        </a:rPr>
                        <a:t>Subway</a:t>
                      </a:r>
                    </a:p>
                    <a:p>
                      <a:r>
                        <a:rPr kumimoji="1" lang="en-US" altLang="ja-JP" baseline="0" dirty="0" smtClean="0"/>
                        <a:t>Most </a:t>
                      </a:r>
                      <a:r>
                        <a:rPr kumimoji="1" lang="en-US" altLang="ja-JP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Kyoto Bus </a:t>
                      </a:r>
                      <a:r>
                        <a:rPr kumimoji="1" lang="en-US" altLang="ja-JP" baseline="0" dirty="0" smtClean="0"/>
                        <a:t>service (include </a:t>
                      </a:r>
                      <a:r>
                        <a:rPr kumimoji="1" lang="en-US" altLang="ja-JP" baseline="0" dirty="0" err="1" smtClean="0"/>
                        <a:t>Ohara</a:t>
                      </a:r>
                      <a:r>
                        <a:rPr kumimoji="1" lang="en-US" altLang="ja-JP" baseline="0" dirty="0" smtClean="0"/>
                        <a:t>)</a:t>
                      </a:r>
                    </a:p>
                    <a:p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KEIHAN Bus </a:t>
                      </a:r>
                      <a:r>
                        <a:rPr kumimoji="1" lang="en-US" altLang="ja-JP" baseline="0" dirty="0" smtClean="0"/>
                        <a:t>operated in city center and Yamashina (east side)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031998" y="3258412"/>
            <a:ext cx="187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7030A0"/>
                </a:solidFill>
              </a:rPr>
              <a:t>AREA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3631085"/>
            <a:ext cx="8132442" cy="32269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0" y="0"/>
            <a:ext cx="12192000" cy="3631085"/>
          </a:xfrm>
          <a:prstGeom prst="rect">
            <a:avLst/>
          </a:prstGeom>
          <a:solidFill>
            <a:srgbClr val="F6ED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7" y="503284"/>
            <a:ext cx="3528740" cy="22466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65" y="402837"/>
            <a:ext cx="2966453" cy="24004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74" y="263443"/>
            <a:ext cx="2486472" cy="24864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06" y="4543438"/>
            <a:ext cx="2585920" cy="172610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1" y="3751124"/>
            <a:ext cx="1782589" cy="2602319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8943129" y="4984934"/>
            <a:ext cx="2438181" cy="1462395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prstClr val="white"/>
                </a:solidFill>
              </a:rPr>
              <a:t>JR</a:t>
            </a:r>
            <a:r>
              <a:rPr lang="ja-JP" altLang="en-US" sz="5400" dirty="0" smtClean="0">
                <a:solidFill>
                  <a:prstClr val="white"/>
                </a:solidFill>
              </a:rPr>
              <a:t> </a:t>
            </a:r>
            <a:r>
              <a:rPr lang="en-US" altLang="ja-JP" sz="5400" dirty="0" smtClean="0">
                <a:solidFill>
                  <a:prstClr val="white"/>
                </a:solidFill>
              </a:rPr>
              <a:t>pass</a:t>
            </a:r>
            <a:endParaRPr lang="ja-JP" altLang="en-US" sz="5400" dirty="0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97082" y="2803253"/>
            <a:ext cx="1640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IC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card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20683" y="2795009"/>
            <a:ext cx="355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One</a:t>
            </a:r>
            <a:r>
              <a:rPr lang="ja-JP" altLang="en-US" sz="40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669982" y="2803253"/>
            <a:ext cx="354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Kansai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Thru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3535" y="6238138"/>
            <a:ext cx="372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Bus</a:t>
            </a:r>
            <a:r>
              <a:rPr lang="ja-JP" altLang="en-US" sz="360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one-day </a:t>
            </a:r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pass</a:t>
            </a:r>
            <a:endParaRPr lang="ja-JP" altLang="en-US" sz="4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47300" y="6237368"/>
            <a:ext cx="407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4472C4">
                    <a:lumMod val="50000"/>
                  </a:srgbClr>
                </a:solidFill>
              </a:rPr>
              <a:t>Subway</a:t>
            </a:r>
            <a:r>
              <a:rPr lang="en-US" altLang="ja-JP" sz="3600" dirty="0" smtClean="0">
                <a:solidFill>
                  <a:srgbClr val="4472C4">
                    <a:lumMod val="50000"/>
                  </a:srgbClr>
                </a:solidFill>
              </a:rPr>
              <a:t> &amp; Bus pass</a:t>
            </a:r>
            <a:endParaRPr lang="ja-JP" altLang="en-US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980096" y="857469"/>
            <a:ext cx="1689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OK</a:t>
            </a:r>
            <a:endParaRPr lang="ja-JP" alt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377469" y="3846344"/>
            <a:ext cx="356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Unavailable</a:t>
            </a:r>
            <a:endParaRPr lang="ja-JP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-105408" y="3590919"/>
            <a:ext cx="75800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Available for limited area</a:t>
            </a:r>
            <a:endParaRPr lang="ja-JP" alt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7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" y="2801155"/>
            <a:ext cx="6357305" cy="405684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0203" y="2801155"/>
            <a:ext cx="6357305" cy="398199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2" y="58184"/>
            <a:ext cx="5872662" cy="40325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27" y="4148929"/>
            <a:ext cx="3477253" cy="25963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01144" y="123305"/>
            <a:ext cx="405684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en-US" altLang="ja-JP" sz="8000" b="1" dirty="0" err="1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Raku</a:t>
            </a:r>
            <a:r>
              <a:rPr kumimoji="1" lang="en-US" altLang="ja-JP" sz="80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 Bus </a:t>
            </a:r>
          </a:p>
          <a:p>
            <a:pPr algn="ctr"/>
            <a:r>
              <a:rPr kumimoji="1" lang="en-US" altLang="ja-JP" sz="80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in Kyoto</a:t>
            </a:r>
            <a:endParaRPr kumimoji="1" lang="ja-JP" altLang="en-US" sz="8000" b="1" dirty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259132" y="58184"/>
            <a:ext cx="5872662" cy="3998661"/>
          </a:xfrm>
          <a:prstGeom prst="rect">
            <a:avLst/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566126" y="4148928"/>
            <a:ext cx="3477253" cy="2596349"/>
          </a:xfrm>
          <a:prstGeom prst="rect">
            <a:avLst/>
          </a:prstGeom>
          <a:noFill/>
          <a:ln w="57150">
            <a:solidFill>
              <a:srgbClr val="A0F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5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" y="2658895"/>
            <a:ext cx="6357305" cy="405684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90306" y="2677851"/>
            <a:ext cx="6357305" cy="407159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02" y="101404"/>
            <a:ext cx="5872662" cy="40325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05083" y="-122916"/>
            <a:ext cx="464503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en-US" altLang="ja-JP" sz="8800" b="1" dirty="0" err="1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Raku</a:t>
            </a:r>
            <a:r>
              <a:rPr kumimoji="1" lang="en-US" altLang="ja-JP" sz="88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 Bus </a:t>
            </a:r>
          </a:p>
          <a:p>
            <a:pPr algn="ctr"/>
            <a:r>
              <a:rPr kumimoji="1" lang="en-US" altLang="ja-JP" sz="8800" b="1" dirty="0" smtClean="0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in Kyoto</a:t>
            </a:r>
            <a:endParaRPr kumimoji="1" lang="ja-JP" altLang="en-US" sz="8800" b="1" dirty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255202" y="81027"/>
            <a:ext cx="5872662" cy="4067901"/>
          </a:xfrm>
          <a:prstGeom prst="rect">
            <a:avLst/>
          </a:prstGeom>
          <a:noFill/>
          <a:ln w="762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78" y="3993776"/>
            <a:ext cx="4120911" cy="2751501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144001" y="3993776"/>
            <a:ext cx="4142887" cy="2751501"/>
          </a:xfrm>
          <a:prstGeom prst="rect">
            <a:avLst/>
          </a:prstGeom>
          <a:noFill/>
          <a:ln w="76200">
            <a:solidFill>
              <a:srgbClr val="A0F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2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-18426" y="3764252"/>
            <a:ext cx="12214719" cy="307965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-18426" y="662440"/>
            <a:ext cx="12210426" cy="31056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556" y="777636"/>
            <a:ext cx="1784683" cy="16449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84" y="780548"/>
            <a:ext cx="1797684" cy="16718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311412" y="6178912"/>
            <a:ext cx="16372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kumimoji="1" lang="ja-JP" alt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71858" y="2273468"/>
            <a:ext cx="239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72172" y="2369899"/>
            <a:ext cx="1977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City</a:t>
            </a:r>
            <a:r>
              <a:rPr kumimoji="1" lang="ja-JP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ja-JP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</a:t>
            </a:r>
            <a:endParaRPr kumimoji="1" lang="ja-JP" altLang="en-U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90994" y="4226731"/>
            <a:ext cx="257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Keihan</a:t>
            </a:r>
            <a:r>
              <a:rPr kumimoji="1"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9918" y="2964316"/>
            <a:ext cx="622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b="1" dirty="0" smtClean="0">
                <a:solidFill>
                  <a:srgbClr val="FF0000"/>
                </a:solidFill>
              </a:rPr>
              <a:t>Touch when you get off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11510" y="6117356"/>
            <a:ext cx="693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b="1" dirty="0" smtClean="0">
                <a:solidFill>
                  <a:srgbClr val="FF0000"/>
                </a:solidFill>
              </a:rPr>
              <a:t>Touch when </a:t>
            </a:r>
            <a:r>
              <a:rPr kumimoji="1" lang="en-US" altLang="ja-JP" sz="4800" b="1" dirty="0" smtClean="0">
                <a:solidFill>
                  <a:srgbClr val="2109B3"/>
                </a:solidFill>
              </a:rPr>
              <a:t>get on </a:t>
            </a:r>
            <a:r>
              <a:rPr lang="en-US" altLang="ja-JP" sz="4800" b="1" dirty="0">
                <a:solidFill>
                  <a:srgbClr val="FF0000"/>
                </a:solidFill>
              </a:rPr>
              <a:t>&amp;</a:t>
            </a:r>
            <a:r>
              <a:rPr kumimoji="1" lang="en-US" altLang="ja-JP" sz="4800" b="1" dirty="0" smtClean="0">
                <a:solidFill>
                  <a:srgbClr val="FF0000"/>
                </a:solidFill>
              </a:rPr>
              <a:t> off</a:t>
            </a:r>
            <a:endParaRPr kumimoji="1"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36794" y="3726613"/>
            <a:ext cx="194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r>
              <a:rPr kumimoji="1" lang="ja-JP" altLang="en-US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883116" y="4726849"/>
            <a:ext cx="238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kumimoji="1" lang="ja-JP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en-US" altLang="ja-JP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kumimoji="1" lang="ja-JP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61255" y="33477"/>
            <a:ext cx="3038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2843384" y="2343671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>
            <a:off x="2843384" y="5470262"/>
            <a:ext cx="783563" cy="762189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下矢印 28"/>
          <p:cNvSpPr/>
          <p:nvPr/>
        </p:nvSpPr>
        <p:spPr>
          <a:xfrm rot="10800000">
            <a:off x="4004016" y="5442264"/>
            <a:ext cx="783563" cy="754076"/>
          </a:xfrm>
          <a:prstGeom prst="downArrow">
            <a:avLst/>
          </a:prstGeom>
          <a:ln w="57150">
            <a:solidFill>
              <a:srgbClr val="2109B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-585097" y="-162945"/>
            <a:ext cx="12085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</a:t>
            </a:r>
            <a:r>
              <a:rPr lang="en-US" altLang="ja-JP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use </a:t>
            </a:r>
            <a:r>
              <a:rPr lang="en-US" altLang="ja-JP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 cards </a:t>
            </a:r>
            <a:r>
              <a:rPr lang="en-US" altLang="ja-JP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(Kansai One Pass)</a:t>
            </a:r>
            <a:endParaRPr lang="ja-JP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ja-JP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69436" y="803633"/>
            <a:ext cx="1588467" cy="296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4834" y="688471"/>
            <a:ext cx="2679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 smtClean="0">
                <a:solidFill>
                  <a:srgbClr val="00B050"/>
                </a:solidFill>
              </a:rPr>
              <a:t>within </a:t>
            </a:r>
          </a:p>
          <a:p>
            <a:r>
              <a:rPr lang="en-US" altLang="ja-JP" sz="5400" b="1" dirty="0" smtClean="0">
                <a:solidFill>
                  <a:srgbClr val="00B050"/>
                </a:solidFill>
              </a:rPr>
              <a:t>Flat Fare Zone</a:t>
            </a:r>
            <a:endParaRPr kumimoji="1" lang="ja-JP" altLang="en-US" sz="5400" b="1" dirty="0">
              <a:solidFill>
                <a:srgbClr val="00B05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79434" y="3904841"/>
            <a:ext cx="1578470" cy="2979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4834" y="4206337"/>
            <a:ext cx="2963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 smtClean="0">
                <a:solidFill>
                  <a:srgbClr val="C00000"/>
                </a:solidFill>
              </a:rPr>
              <a:t>beyond </a:t>
            </a:r>
          </a:p>
          <a:p>
            <a:r>
              <a:rPr lang="en-US" altLang="ja-JP" sz="5400" b="1" dirty="0" smtClean="0">
                <a:solidFill>
                  <a:srgbClr val="C00000"/>
                </a:solidFill>
              </a:rPr>
              <a:t>Flat Fare </a:t>
            </a:r>
          </a:p>
          <a:p>
            <a:r>
              <a:rPr lang="en-US" altLang="ja-JP" sz="5400" b="1" dirty="0" smtClean="0">
                <a:solidFill>
                  <a:srgbClr val="C00000"/>
                </a:solidFill>
              </a:rPr>
              <a:t>Zone</a:t>
            </a:r>
            <a:endParaRPr kumimoji="1" lang="ja-JP" altLang="en-US" sz="5400" b="1" dirty="0">
              <a:solidFill>
                <a:srgbClr val="C00000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9" y="3253787"/>
            <a:ext cx="1407789" cy="10443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69" y="2027067"/>
            <a:ext cx="2266830" cy="238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円/楕円 31"/>
          <p:cNvSpPr/>
          <p:nvPr/>
        </p:nvSpPr>
        <p:spPr>
          <a:xfrm>
            <a:off x="10204779" y="2868702"/>
            <a:ext cx="1295925" cy="7602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41361" y="3154497"/>
            <a:ext cx="2678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0" dirty="0">
                <a:solidFill>
                  <a:srgbClr val="002060"/>
                </a:solidFill>
              </a:rPr>
              <a:t>🚌</a:t>
            </a:r>
            <a:endParaRPr kumimoji="1" lang="ja-JP" altLang="en-US" sz="18000" dirty="0">
              <a:solidFill>
                <a:srgbClr val="002060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9" y="3997207"/>
            <a:ext cx="1746960" cy="2329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73" y="3852214"/>
            <a:ext cx="1553420" cy="1497347"/>
          </a:xfrm>
          <a:prstGeom prst="rect">
            <a:avLst/>
          </a:prstGeom>
        </p:spPr>
      </p:pic>
      <p:sp>
        <p:nvSpPr>
          <p:cNvPr id="33" name="円/楕円 32"/>
          <p:cNvSpPr/>
          <p:nvPr/>
        </p:nvSpPr>
        <p:spPr>
          <a:xfrm>
            <a:off x="5239085" y="4746121"/>
            <a:ext cx="885866" cy="1352415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863" y="4372107"/>
            <a:ext cx="1496132" cy="141737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113" y="4837542"/>
            <a:ext cx="1457501" cy="13554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485" y="5370023"/>
            <a:ext cx="1569429" cy="1422741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-18426" y="662440"/>
            <a:ext cx="12210426" cy="6195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69" y="62841"/>
            <a:ext cx="763869" cy="5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10306</TotalTime>
  <Words>1795</Words>
  <Application>Microsoft Office PowerPoint</Application>
  <PresentationFormat>ワイド画面</PresentationFormat>
  <Paragraphs>534</Paragraphs>
  <Slides>57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5" baseType="lpstr">
      <vt:lpstr>Arial Unicode MS</vt:lpstr>
      <vt:lpstr>HGP創英角ｺﾞｼｯｸUB</vt:lpstr>
      <vt:lpstr>Microsoft JhengHei UI Light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ruby</dc:creator>
  <cp:lastModifiedBy>ruby</cp:lastModifiedBy>
  <cp:revision>336</cp:revision>
  <dcterms:created xsi:type="dcterms:W3CDTF">2018-03-13T11:44:06Z</dcterms:created>
  <dcterms:modified xsi:type="dcterms:W3CDTF">2019-01-18T12:55:24Z</dcterms:modified>
</cp:coreProperties>
</file>